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06" r:id="rId4"/>
  </p:sldMasterIdLst>
  <p:notesMasterIdLst>
    <p:notesMasterId r:id="rId53"/>
  </p:notesMasterIdLst>
  <p:handoutMasterIdLst>
    <p:handoutMasterId r:id="rId54"/>
  </p:handoutMasterIdLst>
  <p:sldIdLst>
    <p:sldId id="256" r:id="rId5"/>
    <p:sldId id="517" r:id="rId6"/>
    <p:sldId id="519" r:id="rId7"/>
    <p:sldId id="518" r:id="rId8"/>
    <p:sldId id="521" r:id="rId9"/>
    <p:sldId id="522" r:id="rId10"/>
    <p:sldId id="523" r:id="rId11"/>
    <p:sldId id="549" r:id="rId12"/>
    <p:sldId id="550" r:id="rId13"/>
    <p:sldId id="551" r:id="rId14"/>
    <p:sldId id="552" r:id="rId15"/>
    <p:sldId id="553" r:id="rId16"/>
    <p:sldId id="554" r:id="rId17"/>
    <p:sldId id="555" r:id="rId18"/>
    <p:sldId id="556" r:id="rId19"/>
    <p:sldId id="557" r:id="rId20"/>
    <p:sldId id="558" r:id="rId21"/>
    <p:sldId id="559" r:id="rId22"/>
    <p:sldId id="560" r:id="rId23"/>
    <p:sldId id="561" r:id="rId24"/>
    <p:sldId id="562" r:id="rId25"/>
    <p:sldId id="563" r:id="rId26"/>
    <p:sldId id="564" r:id="rId27"/>
    <p:sldId id="565" r:id="rId28"/>
    <p:sldId id="566" r:id="rId29"/>
    <p:sldId id="567" r:id="rId30"/>
    <p:sldId id="568" r:id="rId31"/>
    <p:sldId id="569" r:id="rId32"/>
    <p:sldId id="570" r:id="rId33"/>
    <p:sldId id="571" r:id="rId34"/>
    <p:sldId id="572" r:id="rId35"/>
    <p:sldId id="573" r:id="rId36"/>
    <p:sldId id="574" r:id="rId37"/>
    <p:sldId id="575" r:id="rId38"/>
    <p:sldId id="576" r:id="rId39"/>
    <p:sldId id="577" r:id="rId40"/>
    <p:sldId id="578" r:id="rId41"/>
    <p:sldId id="579" r:id="rId42"/>
    <p:sldId id="580" r:id="rId43"/>
    <p:sldId id="581" r:id="rId44"/>
    <p:sldId id="582" r:id="rId45"/>
    <p:sldId id="583" r:id="rId46"/>
    <p:sldId id="584" r:id="rId47"/>
    <p:sldId id="585" r:id="rId48"/>
    <p:sldId id="586" r:id="rId49"/>
    <p:sldId id="587" r:id="rId50"/>
    <p:sldId id="588" r:id="rId51"/>
    <p:sldId id="589" r:id="rId52"/>
  </p:sldIdLst>
  <p:sldSz cx="9144000" cy="6858000" type="screen4x3"/>
  <p:notesSz cx="9928225" cy="6797675"/>
  <p:custDataLst>
    <p:tags r:id="rId5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612411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579933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472966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117112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811479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837686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780775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0502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754699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7168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458827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617484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0618838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122344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248677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744974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577237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927746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28</a:t>
            </a:fld>
            <a:endParaRPr lang="en-GB" dirty="0">
              <a:solidFill>
                <a:prstClr val="black"/>
              </a:solidFill>
            </a:endParaRPr>
          </a:p>
        </p:txBody>
      </p:sp>
    </p:spTree>
    <p:extLst>
      <p:ext uri="{BB962C8B-B14F-4D97-AF65-F5344CB8AC3E}">
        <p14:creationId xmlns:p14="http://schemas.microsoft.com/office/powerpoint/2010/main" val="2536227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29</a:t>
            </a:fld>
            <a:endParaRPr lang="en-GB" dirty="0">
              <a:solidFill>
                <a:prstClr val="black"/>
              </a:solidFill>
            </a:endParaRPr>
          </a:p>
        </p:txBody>
      </p:sp>
    </p:spTree>
    <p:extLst>
      <p:ext uri="{BB962C8B-B14F-4D97-AF65-F5344CB8AC3E}">
        <p14:creationId xmlns:p14="http://schemas.microsoft.com/office/powerpoint/2010/main" val="209943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30</a:t>
            </a:fld>
            <a:endParaRPr lang="en-GB" dirty="0">
              <a:solidFill>
                <a:prstClr val="black"/>
              </a:solidFill>
            </a:endParaRPr>
          </a:p>
        </p:txBody>
      </p:sp>
    </p:spTree>
    <p:extLst>
      <p:ext uri="{BB962C8B-B14F-4D97-AF65-F5344CB8AC3E}">
        <p14:creationId xmlns:p14="http://schemas.microsoft.com/office/powerpoint/2010/main" val="8360912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31</a:t>
            </a:fld>
            <a:endParaRPr lang="en-GB" dirty="0">
              <a:solidFill>
                <a:prstClr val="black"/>
              </a:solidFill>
            </a:endParaRPr>
          </a:p>
        </p:txBody>
      </p:sp>
    </p:spTree>
    <p:extLst>
      <p:ext uri="{BB962C8B-B14F-4D97-AF65-F5344CB8AC3E}">
        <p14:creationId xmlns:p14="http://schemas.microsoft.com/office/powerpoint/2010/main" val="4129688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5371212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376084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4187853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35</a:t>
            </a:fld>
            <a:endParaRPr lang="en-GB" dirty="0">
              <a:solidFill>
                <a:prstClr val="black"/>
              </a:solidFill>
            </a:endParaRPr>
          </a:p>
        </p:txBody>
      </p:sp>
    </p:spTree>
    <p:extLst>
      <p:ext uri="{BB962C8B-B14F-4D97-AF65-F5344CB8AC3E}">
        <p14:creationId xmlns:p14="http://schemas.microsoft.com/office/powerpoint/2010/main" val="33581982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36</a:t>
            </a:fld>
            <a:endParaRPr lang="en-GB" dirty="0">
              <a:solidFill>
                <a:prstClr val="black"/>
              </a:solidFill>
            </a:endParaRPr>
          </a:p>
        </p:txBody>
      </p:sp>
    </p:spTree>
    <p:extLst>
      <p:ext uri="{BB962C8B-B14F-4D97-AF65-F5344CB8AC3E}">
        <p14:creationId xmlns:p14="http://schemas.microsoft.com/office/powerpoint/2010/main" val="1423631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37</a:t>
            </a:fld>
            <a:endParaRPr lang="en-GB" dirty="0">
              <a:solidFill>
                <a:prstClr val="black"/>
              </a:solidFill>
            </a:endParaRPr>
          </a:p>
        </p:txBody>
      </p:sp>
    </p:spTree>
    <p:extLst>
      <p:ext uri="{BB962C8B-B14F-4D97-AF65-F5344CB8AC3E}">
        <p14:creationId xmlns:p14="http://schemas.microsoft.com/office/powerpoint/2010/main" val="42873270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38</a:t>
            </a:fld>
            <a:endParaRPr lang="en-GB" dirty="0">
              <a:solidFill>
                <a:prstClr val="black"/>
              </a:solidFill>
            </a:endParaRPr>
          </a:p>
        </p:txBody>
      </p:sp>
    </p:spTree>
    <p:extLst>
      <p:ext uri="{BB962C8B-B14F-4D97-AF65-F5344CB8AC3E}">
        <p14:creationId xmlns:p14="http://schemas.microsoft.com/office/powerpoint/2010/main" val="29028993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39</a:t>
            </a:fld>
            <a:endParaRPr lang="en-GB" dirty="0">
              <a:solidFill>
                <a:prstClr val="black"/>
              </a:solidFill>
            </a:endParaRPr>
          </a:p>
        </p:txBody>
      </p:sp>
    </p:spTree>
    <p:extLst>
      <p:ext uri="{BB962C8B-B14F-4D97-AF65-F5344CB8AC3E}">
        <p14:creationId xmlns:p14="http://schemas.microsoft.com/office/powerpoint/2010/main" val="4116854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517760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4760528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8959765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774431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1104715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94611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083168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871558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153652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7659452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slide" Target="../slides/slide21.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36689" y="620688"/>
            <a:ext cx="165109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18.1 – Recruitment</a:t>
            </a:r>
            <a:endParaRPr lang="en-GB" sz="13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20688"/>
            <a:ext cx="960327"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300" b="1" dirty="0" smtClean="0">
                <a:latin typeface="Arial" panose="020B0604020202020204" pitchFamily="34" charset="0"/>
                <a:cs typeface="Arial" panose="020B0604020202020204" pitchFamily="34" charset="0"/>
              </a:rPr>
              <a:t>Questions</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2961989" y="620688"/>
            <a:ext cx="126851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18.2 –</a:t>
            </a:r>
            <a:r>
              <a:rPr lang="en-IE" sz="1300" b="1" baseline="0" dirty="0" smtClean="0">
                <a:latin typeface="Arial" panose="020B0604020202020204" pitchFamily="34" charset="0"/>
                <a:cs typeface="Arial" panose="020B0604020202020204" pitchFamily="34" charset="0"/>
              </a:rPr>
              <a:t> </a:t>
            </a:r>
            <a:r>
              <a:rPr lang="en-IE" sz="1300" b="1" dirty="0" smtClean="0">
                <a:latin typeface="Arial" panose="020B0604020202020204" pitchFamily="34" charset="0"/>
                <a:cs typeface="Arial" panose="020B0604020202020204" pitchFamily="34" charset="0"/>
              </a:rPr>
              <a:t>Process</a:t>
            </a:r>
            <a:endParaRPr lang="en-GB" sz="1300" b="1" dirty="0">
              <a:latin typeface="Arial" panose="020B0604020202020204" pitchFamily="34" charset="0"/>
              <a:cs typeface="Arial" panose="020B0604020202020204" pitchFamily="34" charset="0"/>
            </a:endParaRPr>
          </a:p>
        </p:txBody>
      </p:sp>
      <p:sp>
        <p:nvSpPr>
          <p:cNvPr id="12" name="Round Same Side Corner Rectangle 11">
            <a:hlinkClick r:id="rId5" action="ppaction://hlinksldjump"/>
          </p:cNvPr>
          <p:cNvSpPr/>
          <p:nvPr userDrawn="1"/>
        </p:nvSpPr>
        <p:spPr>
          <a:xfrm>
            <a:off x="4304711" y="620688"/>
            <a:ext cx="120119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18.3 –</a:t>
            </a:r>
            <a:r>
              <a:rPr lang="en-IE" sz="1300" b="1" baseline="0" dirty="0" smtClean="0">
                <a:latin typeface="Arial" panose="020B0604020202020204" pitchFamily="34" charset="0"/>
                <a:cs typeface="Arial" panose="020B0604020202020204" pitchFamily="34" charset="0"/>
              </a:rPr>
              <a:t> </a:t>
            </a:r>
            <a:r>
              <a:rPr lang="en-IE" sz="1300" b="1" dirty="0" smtClean="0">
                <a:latin typeface="Arial" panose="020B0604020202020204" pitchFamily="34" charset="0"/>
                <a:cs typeface="Arial" panose="020B0604020202020204" pitchFamily="34" charset="0"/>
              </a:rPr>
              <a:t>Training</a:t>
            </a:r>
            <a:endParaRPr lang="en-GB" sz="1300" b="1" dirty="0">
              <a:latin typeface="Arial" panose="020B0604020202020204" pitchFamily="34" charset="0"/>
              <a:cs typeface="Arial" panose="020B0604020202020204" pitchFamily="34" charset="0"/>
            </a:endParaRPr>
          </a:p>
        </p:txBody>
      </p:sp>
      <p:sp>
        <p:nvSpPr>
          <p:cNvPr id="13" name="Round Same Side Corner Rectangle 12">
            <a:hlinkClick r:id="rId6" action="ppaction://hlinksldjump"/>
          </p:cNvPr>
          <p:cNvSpPr/>
          <p:nvPr userDrawn="1"/>
        </p:nvSpPr>
        <p:spPr>
          <a:xfrm>
            <a:off x="5580112" y="620688"/>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18.4 –</a:t>
            </a:r>
            <a:r>
              <a:rPr lang="en-IE" sz="1300" b="1" baseline="0" dirty="0" smtClean="0">
                <a:latin typeface="Arial" panose="020B0604020202020204" pitchFamily="34" charset="0"/>
                <a:cs typeface="Arial" panose="020B0604020202020204" pitchFamily="34" charset="0"/>
              </a:rPr>
              <a:t> </a:t>
            </a:r>
            <a:r>
              <a:rPr lang="en-IE" sz="1300" b="1" dirty="0" smtClean="0">
                <a:latin typeface="Arial" panose="020B0604020202020204" pitchFamily="34" charset="0"/>
                <a:cs typeface="Arial" panose="020B0604020202020204" pitchFamily="34" charset="0"/>
              </a:rPr>
              <a:t>Turnover</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77879"/>
            <a:ext cx="8787383" cy="57634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4462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gif"/><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jpe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13" Type="http://schemas.openxmlformats.org/officeDocument/2006/relationships/image" Target="../media/image22.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Chapter%2002/18.3%20-%20Smart%20IQ%20Tes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1.png"/><Relationship Id="rId5" Type="http://schemas.microsoft.com/office/2007/relationships/media" Target="../media/media3.mp4"/><Relationship Id="rId10" Type="http://schemas.openxmlformats.org/officeDocument/2006/relationships/hyperlink" Target="Resources/Chapter%2002/18.3%20-%20Questions%20and%20Answers.mp4" TargetMode="External"/><Relationship Id="rId4" Type="http://schemas.openxmlformats.org/officeDocument/2006/relationships/video" Target="../media/media2.mp4"/><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gif"/></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hyperlink" Target="Resources/Chapter%2002/18%20-%20Exam%20Questions.docx" TargetMode="External"/><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Resources/Chapter%2002/18%20-%20Exam%20Questions.docx"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Resources/Chapter%2002/18%20-%20Exam%20Questions.docx" TargetMode="Externa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Resources/Chapter%2002/18%20-%20Exam%20Questions.docx"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Resources/Chapter%2002/18%20-%20Exam%20Questions.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178204"/>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18 </a:t>
            </a:r>
            <a:r>
              <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Recruitment and Training</a:t>
            </a:r>
            <a:endPar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440120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It might seem odd to start with redundancies when thinking about recruitment. In fact, the difficulties involved in recruiting people with scarce skills make it very important to retain employees who already have them. But redundancies are important for other reasons too: when they are a real problem in the economy, it will be much easier for employers to find the kind of people they want</a:t>
            </a:r>
            <a:r>
              <a:rPr lang="en-US" sz="2000" dirty="0" smtClean="0"/>
              <a:t>.</a:t>
            </a:r>
          </a:p>
          <a:p>
            <a:pPr marL="360363" indent="-360363">
              <a:buClr>
                <a:schemeClr val="accent6">
                  <a:lumMod val="50000"/>
                </a:schemeClr>
              </a:buClr>
              <a:buFont typeface="Wingdings 3" panose="05040102010807070707" pitchFamily="18" charset="2"/>
              <a:buChar char=""/>
            </a:pPr>
            <a:r>
              <a:rPr lang="en-US" sz="2000" dirty="0"/>
              <a:t>On September 2011, the UK government announced job losses of 80,000 in the three months to July, a rising trend. The jobless total at that point stood at 2.51 million or </a:t>
            </a:r>
            <a:r>
              <a:rPr lang="en-US" sz="2000" dirty="0" smtClean="0"/>
              <a:t>7.9%. </a:t>
            </a:r>
            <a:r>
              <a:rPr lang="en-US" sz="2000" dirty="0"/>
              <a:t>Youth unemployment rose in the same period by 78,000 to 973,000.</a:t>
            </a:r>
          </a:p>
          <a:p>
            <a:pPr marL="360363" indent="-360363">
              <a:buClr>
                <a:schemeClr val="accent6">
                  <a:lumMod val="50000"/>
                </a:schemeClr>
              </a:buClr>
              <a:buFont typeface="Wingdings 3" panose="05040102010807070707" pitchFamily="18" charset="2"/>
              <a:buChar char=""/>
            </a:pPr>
            <a:r>
              <a:rPr lang="en-US" sz="2000" dirty="0"/>
              <a:t>The government's commitment to cutting back the public sector and reducing public borrowing made job losses inevitable. During 2011 pay rose by </a:t>
            </a:r>
            <a:r>
              <a:rPr lang="en-US" sz="2000" dirty="0" smtClean="0"/>
              <a:t>2.8% </a:t>
            </a:r>
            <a:r>
              <a:rPr lang="en-US" sz="2000" dirty="0"/>
              <a:t>(</a:t>
            </a:r>
            <a:r>
              <a:rPr lang="en-US" sz="2000" dirty="0" smtClean="0"/>
              <a:t>2.1% </a:t>
            </a:r>
            <a:r>
              <a:rPr lang="en-US" sz="2000" dirty="0"/>
              <a:t>if bonuses were stripped out) while inflation was above 5% so real wages fell. Interest rates were low</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18.1 </a:t>
            </a:r>
            <a:r>
              <a:rPr lang="en-GB" sz="4000" dirty="0"/>
              <a:t>– </a:t>
            </a:r>
            <a:r>
              <a:rPr lang="en-GB" sz="4000" dirty="0" smtClean="0"/>
              <a:t>Redundancies and Recession</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100" b="1" dirty="0">
              <a:latin typeface="Arial" panose="020B0604020202020204" pitchFamily="34" charset="0"/>
              <a:cs typeface="Arial" panose="020B0604020202020204" pitchFamily="34" charset="0"/>
            </a:endParaRPr>
          </a:p>
        </p:txBody>
      </p:sp>
      <p:sp>
        <p:nvSpPr>
          <p:cNvPr id="10" name="Rounded Rectangle 9"/>
          <p:cNvSpPr/>
          <p:nvPr/>
        </p:nvSpPr>
        <p:spPr>
          <a:xfrm>
            <a:off x="323528"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dirty="0" smtClean="0">
                <a:solidFill>
                  <a:schemeClr val="tx1"/>
                </a:solidFill>
                <a:latin typeface="Arial" panose="020B0604020202020204" pitchFamily="34" charset="0"/>
                <a:cs typeface="Arial" panose="020B0604020202020204" pitchFamily="34" charset="0"/>
              </a:rPr>
              <a:t>Public Spending Cuts</a:t>
            </a:r>
            <a:endParaRPr lang="en-GB" sz="1600"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1806893"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lnSpcReduction="10000"/>
          </a:bodyPr>
          <a:lstStyle/>
          <a:p>
            <a:pPr algn="ctr"/>
            <a:r>
              <a:rPr lang="en-IE" sz="1400" dirty="0" smtClean="0">
                <a:solidFill>
                  <a:schemeClr val="tx1"/>
                </a:solidFill>
                <a:latin typeface="Arial" panose="020B0604020202020204" pitchFamily="34" charset="0"/>
                <a:cs typeface="Arial" panose="020B0604020202020204" pitchFamily="34" charset="0"/>
              </a:rPr>
              <a:t>Public Sector redundancies</a:t>
            </a:r>
            <a:endParaRPr lang="en-GB" sz="1400"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3290258"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dirty="0" smtClean="0">
                <a:solidFill>
                  <a:schemeClr val="tx1"/>
                </a:solidFill>
                <a:latin typeface="Arial" panose="020B0604020202020204" pitchFamily="34" charset="0"/>
                <a:cs typeface="Arial" panose="020B0604020202020204" pitchFamily="34" charset="0"/>
              </a:rPr>
              <a:t>Lower Incomes</a:t>
            </a:r>
            <a:endParaRPr lang="en-GB" sz="1600"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4773623"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dirty="0" smtClean="0">
                <a:solidFill>
                  <a:schemeClr val="tx1"/>
                </a:solidFill>
                <a:latin typeface="Arial" panose="020B0604020202020204" pitchFamily="34" charset="0"/>
                <a:cs typeface="Arial" panose="020B0604020202020204" pitchFamily="34" charset="0"/>
              </a:rPr>
              <a:t>Less Spending</a:t>
            </a:r>
            <a:endParaRPr lang="en-GB" sz="1600" dirty="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6256988"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200" dirty="0" smtClean="0">
                <a:solidFill>
                  <a:schemeClr val="tx1"/>
                </a:solidFill>
                <a:latin typeface="Arial" panose="020B0604020202020204" pitchFamily="34" charset="0"/>
                <a:cs typeface="Arial" panose="020B0604020202020204" pitchFamily="34" charset="0"/>
              </a:rPr>
              <a:t>Reduced demand for consumer goods</a:t>
            </a:r>
            <a:endParaRPr lang="en-GB" sz="1200"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7740352" y="5601089"/>
            <a:ext cx="1080120" cy="996263"/>
          </a:xfrm>
          <a:prstGeom prst="round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IE" sz="1600" dirty="0" smtClean="0">
                <a:solidFill>
                  <a:schemeClr val="tx1"/>
                </a:solidFill>
                <a:latin typeface="Arial" panose="020B0604020202020204" pitchFamily="34" charset="0"/>
                <a:cs typeface="Arial" panose="020B0604020202020204" pitchFamily="34" charset="0"/>
              </a:rPr>
              <a:t>More redundancies</a:t>
            </a:r>
            <a:endParaRPr lang="en-GB" sz="1600" dirty="0">
              <a:solidFill>
                <a:schemeClr val="tx1"/>
              </a:solidFill>
              <a:latin typeface="Arial" panose="020B0604020202020204" pitchFamily="34" charset="0"/>
              <a:cs typeface="Arial" panose="020B0604020202020204" pitchFamily="34" charset="0"/>
            </a:endParaRPr>
          </a:p>
        </p:txBody>
      </p:sp>
      <p:cxnSp>
        <p:nvCxnSpPr>
          <p:cNvPr id="4" name="Straight Arrow Connector 3"/>
          <p:cNvCxnSpPr/>
          <p:nvPr/>
        </p:nvCxnSpPr>
        <p:spPr>
          <a:xfrm flipV="1">
            <a:off x="1403648" y="6093296"/>
            <a:ext cx="403245" cy="592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887013" y="6093296"/>
            <a:ext cx="403245" cy="592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370378" y="6093296"/>
            <a:ext cx="403245" cy="592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853743" y="6093296"/>
            <a:ext cx="403245" cy="592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7337108" y="6093296"/>
            <a:ext cx="403245" cy="592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594020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a:t>There are consequences for firms seeking to recruit. As the supply of labour goes up, relative to demand, then prices (wage rates) fall. There was a rise in the minimum wage in October 2011, (up from £5.93 per hour to £6.08 per hour for employees aged 21 and over with corresponding rises for younger workers). But there was little pressure on wage rates. Employers were able to get good quality staff for any vacancy for less than would be the case in times of relatively full employment.</a:t>
            </a:r>
          </a:p>
          <a:p>
            <a:pPr marL="360363" indent="-360363">
              <a:buClr>
                <a:schemeClr val="accent6">
                  <a:lumMod val="50000"/>
                </a:schemeClr>
              </a:buClr>
              <a:buFont typeface="Wingdings 3" panose="05040102010807070707" pitchFamily="18" charset="2"/>
              <a:buChar char=""/>
            </a:pPr>
            <a:r>
              <a:rPr lang="en-US" sz="2100" dirty="0"/>
              <a:t>In those conditions, people seeking work may need a higher level of skills and qualifications even at lower rates of pay. It is a buyers market. Employers will be looking for various skills from potential employees and, because of the number of potential applicants for each post, will be more likely to get </a:t>
            </a:r>
            <a:r>
              <a:rPr lang="en-US" sz="2100" dirty="0" smtClean="0"/>
              <a:t>them.</a:t>
            </a:r>
          </a:p>
          <a:p>
            <a:pPr marL="360363" indent="-360363">
              <a:buClr>
                <a:schemeClr val="accent6">
                  <a:lumMod val="50000"/>
                </a:schemeClr>
              </a:buClr>
              <a:buFont typeface="Wingdings 3" panose="05040102010807070707" pitchFamily="18" charset="2"/>
              <a:buChar char=""/>
            </a:pPr>
            <a:r>
              <a:rPr lang="en-US" sz="2100" dirty="0" smtClean="0"/>
              <a:t>Those </a:t>
            </a:r>
            <a:r>
              <a:rPr lang="en-US" sz="2100" dirty="0"/>
              <a:t>seeking work will have to be even better prepared, show greater ingenuity and a positive attitude if they are to be successful. A downside for employers is the likely increased cost of sifting through hundreds of applications.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18.1 </a:t>
            </a:r>
            <a:r>
              <a:rPr lang="en-GB" sz="4000" dirty="0"/>
              <a:t>– </a:t>
            </a:r>
            <a:r>
              <a:rPr lang="en-GB" sz="4000" dirty="0" smtClean="0"/>
              <a:t>Redundancies and Recession</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268413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048672" cy="5262979"/>
          </a:xfrm>
          <a:prstGeom prst="rect">
            <a:avLst/>
          </a:prstGeom>
        </p:spPr>
        <p:txBody>
          <a:bodyPr wrap="square">
            <a:spAutoFit/>
          </a:bodyPr>
          <a:lstStyle/>
          <a:p>
            <a:pPr>
              <a:buClr>
                <a:schemeClr val="accent6">
                  <a:lumMod val="50000"/>
                </a:schemeClr>
              </a:buClr>
            </a:pPr>
            <a:r>
              <a:rPr lang="en-US" sz="2800" b="1" dirty="0">
                <a:solidFill>
                  <a:srgbClr val="FF0000"/>
                </a:solidFill>
              </a:rPr>
              <a:t>Show what you know</a:t>
            </a:r>
          </a:p>
          <a:p>
            <a:pPr marL="457200" indent="-457200">
              <a:buClr>
                <a:schemeClr val="accent6">
                  <a:lumMod val="50000"/>
                </a:schemeClr>
              </a:buClr>
              <a:buFont typeface="+mj-lt"/>
              <a:buAutoNum type="arabicPeriod"/>
            </a:pPr>
            <a:r>
              <a:rPr lang="en-US" sz="2800" dirty="0" smtClean="0">
                <a:solidFill>
                  <a:srgbClr val="FF0000"/>
                </a:solidFill>
              </a:rPr>
              <a:t>What </a:t>
            </a:r>
            <a:r>
              <a:rPr lang="en-US" sz="2800" dirty="0">
                <a:solidFill>
                  <a:srgbClr val="FF0000"/>
                </a:solidFill>
              </a:rPr>
              <a:t>is meant by the phrase 'a buyers market' in the context of the labour market?</a:t>
            </a:r>
          </a:p>
          <a:p>
            <a:pPr marL="457200" indent="-457200">
              <a:buClr>
                <a:schemeClr val="accent6">
                  <a:lumMod val="50000"/>
                </a:schemeClr>
              </a:buClr>
              <a:buFont typeface="+mj-lt"/>
              <a:buAutoNum type="arabicPeriod"/>
            </a:pPr>
            <a:r>
              <a:rPr lang="en-US" sz="2800" dirty="0" smtClean="0">
                <a:solidFill>
                  <a:srgbClr val="FF0000"/>
                </a:solidFill>
              </a:rPr>
              <a:t>Why </a:t>
            </a:r>
            <a:r>
              <a:rPr lang="en-US" sz="2800" dirty="0">
                <a:solidFill>
                  <a:srgbClr val="FF0000"/>
                </a:solidFill>
              </a:rPr>
              <a:t>might some employers be looking for employees with few formal skills or qualifications?</a:t>
            </a:r>
          </a:p>
          <a:p>
            <a:pPr marL="457200" indent="-457200">
              <a:buClr>
                <a:schemeClr val="accent6">
                  <a:lumMod val="50000"/>
                </a:schemeClr>
              </a:buClr>
              <a:buFont typeface="+mj-lt"/>
              <a:buAutoNum type="arabicPeriod"/>
            </a:pPr>
            <a:r>
              <a:rPr lang="en-US" sz="2800" dirty="0" smtClean="0">
                <a:solidFill>
                  <a:srgbClr val="FF0000"/>
                </a:solidFill>
              </a:rPr>
              <a:t>In </a:t>
            </a:r>
            <a:r>
              <a:rPr lang="en-US" sz="2800" dirty="0">
                <a:solidFill>
                  <a:srgbClr val="FF0000"/>
                </a:solidFill>
              </a:rPr>
              <a:t>periods of relatively full employment, employers try to keep key workers even when they are not fully occupied. Why might they do this?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18.1 </a:t>
            </a:r>
            <a:r>
              <a:rPr lang="en-GB" sz="4000" dirty="0"/>
              <a:t>– </a:t>
            </a:r>
            <a:r>
              <a:rPr lang="en-GB" sz="4000" dirty="0" smtClean="0"/>
              <a:t>Redundancies and Recession</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100" b="1" dirty="0">
              <a:latin typeface="Arial" panose="020B0604020202020204" pitchFamily="34" charset="0"/>
              <a:cs typeface="Arial" panose="020B0604020202020204" pitchFamily="34" charset="0"/>
            </a:endParaRPr>
          </a:p>
        </p:txBody>
      </p:sp>
      <p:pic>
        <p:nvPicPr>
          <p:cNvPr id="129026" name="Picture 2" descr="Image result for buyers mark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119733"/>
            <a:ext cx="2513509" cy="1679499"/>
          </a:xfrm>
          <a:prstGeom prst="rect">
            <a:avLst/>
          </a:prstGeom>
          <a:noFill/>
          <a:extLst>
            <a:ext uri="{909E8E84-426E-40DD-AFC4-6F175D3DCCD1}">
              <a14:hiddenFill xmlns:a14="http://schemas.microsoft.com/office/drawing/2010/main">
                <a:solidFill>
                  <a:srgbClr val="FFFFFF"/>
                </a:solidFill>
              </a14:hiddenFill>
            </a:ext>
          </a:extLst>
        </p:spPr>
      </p:pic>
      <p:pic>
        <p:nvPicPr>
          <p:cNvPr id="129028" name="Picture 4" descr="Image result for buyers marke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51" t="6716" r="5817" b="17178"/>
          <a:stretch/>
        </p:blipFill>
        <p:spPr bwMode="auto">
          <a:xfrm>
            <a:off x="6300191" y="2959138"/>
            <a:ext cx="2513509" cy="1379365"/>
          </a:xfrm>
          <a:prstGeom prst="rect">
            <a:avLst/>
          </a:prstGeom>
          <a:noFill/>
          <a:extLst>
            <a:ext uri="{909E8E84-426E-40DD-AFC4-6F175D3DCCD1}">
              <a14:hiddenFill xmlns:a14="http://schemas.microsoft.com/office/drawing/2010/main">
                <a:solidFill>
                  <a:srgbClr val="FFFFFF"/>
                </a:solidFill>
              </a14:hiddenFill>
            </a:ext>
          </a:extLst>
        </p:spPr>
      </p:pic>
      <p:pic>
        <p:nvPicPr>
          <p:cNvPr id="129030" name="Picture 6" descr="Image result for buyers mark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1" y="4498409"/>
            <a:ext cx="2513509" cy="2066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69056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18.1 </a:t>
            </a:r>
            <a:r>
              <a:rPr lang="en-GB" dirty="0"/>
              <a:t>– </a:t>
            </a:r>
            <a:r>
              <a:rPr lang="en-GB" dirty="0" smtClean="0"/>
              <a:t>Is there A Vacancy?</a:t>
            </a:r>
            <a:endParaRPr lang="en-GB" sz="40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7056784" cy="5586145"/>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00" dirty="0"/>
              <a:t>The process of recruitment should start with an assessment of whether there really is a vacancy to be filled. When someone leaves, it is not always the case that the post needs filling. If roles can be changed and working practices can be altered, the business may not need a new recruit. A job analysis should be carried out - a process of describing and recording aspects of a job, and specifying the skills needed to do it. This will help to show whether the work can be </a:t>
            </a:r>
            <a:r>
              <a:rPr lang="en-US" sz="2100" dirty="0" err="1"/>
              <a:t>reorganised</a:t>
            </a:r>
            <a:r>
              <a:rPr lang="en-US" sz="2100" dirty="0"/>
              <a:t> and continue without recruiting.</a:t>
            </a:r>
          </a:p>
          <a:p>
            <a:pPr marL="439738" indent="-439738">
              <a:buClr>
                <a:schemeClr val="accent6">
                  <a:lumMod val="50000"/>
                </a:schemeClr>
              </a:buClr>
              <a:buFont typeface="Wingdings 3" panose="05040102010807070707" pitchFamily="18" charset="2"/>
              <a:buChar char=""/>
            </a:pPr>
            <a:r>
              <a:rPr lang="en-US" sz="2100" dirty="0"/>
              <a:t>Businesses often find themselves planning a smaller workforce. They may want to introduce new labour- saving technologies, or just see a way to produce more efficiently. The preferred way to deal with this is natural wastage - simply not replacing the departing employee. It avoids the many miseries associated with redundancies.</a:t>
            </a:r>
          </a:p>
        </p:txBody>
      </p:sp>
      <p:pic>
        <p:nvPicPr>
          <p:cNvPr id="128002" name="Picture 2" descr="Image result for waitress want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53" b="26351"/>
          <a:stretch/>
        </p:blipFill>
        <p:spPr bwMode="auto">
          <a:xfrm>
            <a:off x="7308304" y="1165755"/>
            <a:ext cx="1512168" cy="1031520"/>
          </a:xfrm>
          <a:prstGeom prst="rect">
            <a:avLst/>
          </a:prstGeom>
          <a:noFill/>
          <a:extLst>
            <a:ext uri="{909E8E84-426E-40DD-AFC4-6F175D3DCCD1}">
              <a14:hiddenFill xmlns:a14="http://schemas.microsoft.com/office/drawing/2010/main">
                <a:solidFill>
                  <a:srgbClr val="FFFFFF"/>
                </a:solidFill>
              </a14:hiddenFill>
            </a:ext>
          </a:extLst>
        </p:spPr>
      </p:pic>
      <p:pic>
        <p:nvPicPr>
          <p:cNvPr id="128004" name="Picture 4" descr="Image result for waitress want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914" b="22527"/>
          <a:stretch/>
        </p:blipFill>
        <p:spPr bwMode="auto">
          <a:xfrm>
            <a:off x="7308304" y="2341002"/>
            <a:ext cx="1511672" cy="799966"/>
          </a:xfrm>
          <a:prstGeom prst="rect">
            <a:avLst/>
          </a:prstGeom>
          <a:noFill/>
          <a:extLst>
            <a:ext uri="{909E8E84-426E-40DD-AFC4-6F175D3DCCD1}">
              <a14:hiddenFill xmlns:a14="http://schemas.microsoft.com/office/drawing/2010/main">
                <a:solidFill>
                  <a:srgbClr val="FFFFFF"/>
                </a:solidFill>
              </a14:hiddenFill>
            </a:ext>
          </a:extLst>
        </p:spPr>
      </p:pic>
      <p:pic>
        <p:nvPicPr>
          <p:cNvPr id="128006" name="Picture 6" descr="Image result for manager wan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284695"/>
            <a:ext cx="1511672" cy="936987"/>
          </a:xfrm>
          <a:prstGeom prst="rect">
            <a:avLst/>
          </a:prstGeom>
          <a:noFill/>
          <a:extLst>
            <a:ext uri="{909E8E84-426E-40DD-AFC4-6F175D3DCCD1}">
              <a14:hiddenFill xmlns:a14="http://schemas.microsoft.com/office/drawing/2010/main">
                <a:solidFill>
                  <a:srgbClr val="FFFFFF"/>
                </a:solidFill>
              </a14:hiddenFill>
            </a:ext>
          </a:extLst>
        </p:spPr>
      </p:pic>
      <p:pic>
        <p:nvPicPr>
          <p:cNvPr id="128008" name="Picture 8" descr="Image result for manager wante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4" y="4364551"/>
            <a:ext cx="1511672" cy="1122417"/>
          </a:xfrm>
          <a:prstGeom prst="rect">
            <a:avLst/>
          </a:prstGeom>
          <a:noFill/>
          <a:extLst>
            <a:ext uri="{909E8E84-426E-40DD-AFC4-6F175D3DCCD1}">
              <a14:hiddenFill xmlns:a14="http://schemas.microsoft.com/office/drawing/2010/main">
                <a:solidFill>
                  <a:srgbClr val="FFFFFF"/>
                </a:solidFill>
              </a14:hiddenFill>
            </a:ext>
          </a:extLst>
        </p:spPr>
      </p:pic>
      <p:pic>
        <p:nvPicPr>
          <p:cNvPr id="128010" name="Picture 10" descr="Image result for manager want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8304" y="5629837"/>
            <a:ext cx="1512168" cy="950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344925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18.1 </a:t>
            </a:r>
            <a:r>
              <a:rPr lang="en-GB" sz="3600" dirty="0"/>
              <a:t>– </a:t>
            </a:r>
            <a:r>
              <a:rPr lang="en-GB" sz="3600" dirty="0" smtClean="0"/>
              <a:t>Internal or External Candidates?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7056784" cy="550920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200" dirty="0"/>
              <a:t>Sometimes </a:t>
            </a:r>
            <a:r>
              <a:rPr lang="en-US" sz="2200" b="1" dirty="0"/>
              <a:t>internal recruitment </a:t>
            </a:r>
            <a:r>
              <a:rPr lang="en-US" sz="2200" dirty="0"/>
              <a:t>is possible. If there is an employee who is appropriate for the job in question, the employer is spared the expense of advertising and processing applications. </a:t>
            </a:r>
            <a:endParaRPr lang="en-US" sz="2200" dirty="0" smtClean="0"/>
          </a:p>
          <a:p>
            <a:pPr marL="439738" indent="-439738">
              <a:buClr>
                <a:schemeClr val="accent6">
                  <a:lumMod val="50000"/>
                </a:schemeClr>
              </a:buClr>
              <a:buFont typeface="Wingdings 3" panose="05040102010807070707" pitchFamily="18" charset="2"/>
              <a:buChar char=""/>
            </a:pPr>
            <a:r>
              <a:rPr lang="en-US" sz="2200" dirty="0" smtClean="0"/>
              <a:t>The </a:t>
            </a:r>
            <a:r>
              <a:rPr lang="en-US" sz="2200" dirty="0"/>
              <a:t>candidate's knowledge of the business will be useful too. But before that decision can be made, everyone concerned must be aware of the law on fairness.</a:t>
            </a:r>
          </a:p>
          <a:p>
            <a:pPr marL="439738" indent="-439738">
              <a:buClr>
                <a:schemeClr val="accent6">
                  <a:lumMod val="50000"/>
                </a:schemeClr>
              </a:buClr>
              <a:buFont typeface="Wingdings 3" panose="05040102010807070707" pitchFamily="18" charset="2"/>
              <a:buChar char=""/>
            </a:pPr>
            <a:r>
              <a:rPr lang="en-US" sz="2200" dirty="0"/>
              <a:t>Employment law states that:</a:t>
            </a:r>
          </a:p>
          <a:p>
            <a:pPr marL="439738" indent="-439738">
              <a:buClr>
                <a:schemeClr val="accent6">
                  <a:lumMod val="50000"/>
                </a:schemeClr>
              </a:buClr>
              <a:buFont typeface="Wingdings 3" panose="05040102010807070707" pitchFamily="18" charset="2"/>
              <a:buChar char=""/>
            </a:pPr>
            <a:r>
              <a:rPr lang="en-US" sz="2200" dirty="0"/>
              <a:t>"An employer has the legal responsibility to ensure that no unlawful discrimination occurs in the recruitment and selection process on the grounds of sex, race, disability; age, sexual orientation, and religion or belief Equality of opportunity is an integral part of the recruitment and selection process</a:t>
            </a:r>
            <a:r>
              <a:rPr lang="en-US" sz="2200" dirty="0" smtClean="0"/>
              <a:t>."</a:t>
            </a:r>
            <a:endParaRPr lang="en-US" sz="2200" dirty="0"/>
          </a:p>
        </p:txBody>
      </p:sp>
      <p:pic>
        <p:nvPicPr>
          <p:cNvPr id="128002" name="Picture 2" descr="Image result for waitress want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53" b="26351"/>
          <a:stretch/>
        </p:blipFill>
        <p:spPr bwMode="auto">
          <a:xfrm>
            <a:off x="7308304" y="1165755"/>
            <a:ext cx="1512168" cy="1031520"/>
          </a:xfrm>
          <a:prstGeom prst="rect">
            <a:avLst/>
          </a:prstGeom>
          <a:noFill/>
          <a:extLst>
            <a:ext uri="{909E8E84-426E-40DD-AFC4-6F175D3DCCD1}">
              <a14:hiddenFill xmlns:a14="http://schemas.microsoft.com/office/drawing/2010/main">
                <a:solidFill>
                  <a:srgbClr val="FFFFFF"/>
                </a:solidFill>
              </a14:hiddenFill>
            </a:ext>
          </a:extLst>
        </p:spPr>
      </p:pic>
      <p:pic>
        <p:nvPicPr>
          <p:cNvPr id="128004" name="Picture 4" descr="Image result for waitress want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914" b="22527"/>
          <a:stretch/>
        </p:blipFill>
        <p:spPr bwMode="auto">
          <a:xfrm>
            <a:off x="7308304" y="2341002"/>
            <a:ext cx="1511672" cy="799966"/>
          </a:xfrm>
          <a:prstGeom prst="rect">
            <a:avLst/>
          </a:prstGeom>
          <a:noFill/>
          <a:extLst>
            <a:ext uri="{909E8E84-426E-40DD-AFC4-6F175D3DCCD1}">
              <a14:hiddenFill xmlns:a14="http://schemas.microsoft.com/office/drawing/2010/main">
                <a:solidFill>
                  <a:srgbClr val="FFFFFF"/>
                </a:solidFill>
              </a14:hiddenFill>
            </a:ext>
          </a:extLst>
        </p:spPr>
      </p:pic>
      <p:pic>
        <p:nvPicPr>
          <p:cNvPr id="128008" name="Picture 8" descr="Image result for manager wan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4364551"/>
            <a:ext cx="1511672" cy="1122417"/>
          </a:xfrm>
          <a:prstGeom prst="rect">
            <a:avLst/>
          </a:prstGeom>
          <a:noFill/>
          <a:extLst>
            <a:ext uri="{909E8E84-426E-40DD-AFC4-6F175D3DCCD1}">
              <a14:hiddenFill xmlns:a14="http://schemas.microsoft.com/office/drawing/2010/main">
                <a:solidFill>
                  <a:srgbClr val="FFFFFF"/>
                </a:solidFill>
              </a14:hiddenFill>
            </a:ext>
          </a:extLst>
        </p:spPr>
      </p:pic>
      <p:pic>
        <p:nvPicPr>
          <p:cNvPr id="128010" name="Picture 10" descr="Image result for manager wante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4" y="5629837"/>
            <a:ext cx="1512168" cy="9508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33759" t="19687" r="9237" b="17314"/>
          <a:stretch/>
        </p:blipFill>
        <p:spPr>
          <a:xfrm>
            <a:off x="7308304" y="3285578"/>
            <a:ext cx="1506542" cy="936104"/>
          </a:xfrm>
          <a:prstGeom prst="rect">
            <a:avLst/>
          </a:prstGeom>
        </p:spPr>
      </p:pic>
    </p:spTree>
    <p:extLst>
      <p:ext uri="{BB962C8B-B14F-4D97-AF65-F5344CB8AC3E}">
        <p14:creationId xmlns:p14="http://schemas.microsoft.com/office/powerpoint/2010/main" val="9719988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18.1 – Internal or External Candidates?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7056784"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400" dirty="0" smtClean="0"/>
              <a:t>Employers </a:t>
            </a:r>
            <a:r>
              <a:rPr lang="en-US" sz="2400" dirty="0"/>
              <a:t>should not promote someone from within an organisation without going through an application and interview process. If they do, there may be a complaint from another employee to an organisation such as the Advisory, Conciliatory and Arbitration Service (ACAS). This is likely to be costly for the firm concerned; it may create bad publicity, and may put off potential future employees from </a:t>
            </a:r>
            <a:r>
              <a:rPr lang="en-US" sz="2400" dirty="0" smtClean="0"/>
              <a:t>applying.</a:t>
            </a:r>
          </a:p>
          <a:p>
            <a:pPr marL="439738" indent="-439738">
              <a:buClr>
                <a:schemeClr val="accent6">
                  <a:lumMod val="50000"/>
                </a:schemeClr>
              </a:buClr>
              <a:buFont typeface="Wingdings 3" panose="05040102010807070707" pitchFamily="18" charset="2"/>
              <a:buChar char=""/>
            </a:pPr>
            <a:r>
              <a:rPr lang="en-US" sz="2400" dirty="0" smtClean="0"/>
              <a:t>In </a:t>
            </a:r>
            <a:r>
              <a:rPr lang="en-US" sz="2400" dirty="0"/>
              <a:t>practice the appointment of staff from within, without formal procedures, still goes on in some firms and industries, particularly when there may be many applicants for a widely advertised job.</a:t>
            </a:r>
          </a:p>
        </p:txBody>
      </p:sp>
      <p:pic>
        <p:nvPicPr>
          <p:cNvPr id="128002" name="Picture 2" descr="Image result for waitress want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53" b="26351"/>
          <a:stretch/>
        </p:blipFill>
        <p:spPr bwMode="auto">
          <a:xfrm>
            <a:off x="7308304" y="1165755"/>
            <a:ext cx="1512168" cy="1031520"/>
          </a:xfrm>
          <a:prstGeom prst="rect">
            <a:avLst/>
          </a:prstGeom>
          <a:noFill/>
          <a:extLst>
            <a:ext uri="{909E8E84-426E-40DD-AFC4-6F175D3DCCD1}">
              <a14:hiddenFill xmlns:a14="http://schemas.microsoft.com/office/drawing/2010/main">
                <a:solidFill>
                  <a:srgbClr val="FFFFFF"/>
                </a:solidFill>
              </a14:hiddenFill>
            </a:ext>
          </a:extLst>
        </p:spPr>
      </p:pic>
      <p:pic>
        <p:nvPicPr>
          <p:cNvPr id="128004" name="Picture 4" descr="Image result for waitress want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914" b="22527"/>
          <a:stretch/>
        </p:blipFill>
        <p:spPr bwMode="auto">
          <a:xfrm>
            <a:off x="7308304" y="2341002"/>
            <a:ext cx="1511672" cy="799966"/>
          </a:xfrm>
          <a:prstGeom prst="rect">
            <a:avLst/>
          </a:prstGeom>
          <a:noFill/>
          <a:extLst>
            <a:ext uri="{909E8E84-426E-40DD-AFC4-6F175D3DCCD1}">
              <a14:hiddenFill xmlns:a14="http://schemas.microsoft.com/office/drawing/2010/main">
                <a:solidFill>
                  <a:srgbClr val="FFFFFF"/>
                </a:solidFill>
              </a14:hiddenFill>
            </a:ext>
          </a:extLst>
        </p:spPr>
      </p:pic>
      <p:pic>
        <p:nvPicPr>
          <p:cNvPr id="128008" name="Picture 8" descr="Image result for manager wan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4364551"/>
            <a:ext cx="1511672" cy="1122417"/>
          </a:xfrm>
          <a:prstGeom prst="rect">
            <a:avLst/>
          </a:prstGeom>
          <a:noFill/>
          <a:extLst>
            <a:ext uri="{909E8E84-426E-40DD-AFC4-6F175D3DCCD1}">
              <a14:hiddenFill xmlns:a14="http://schemas.microsoft.com/office/drawing/2010/main">
                <a:solidFill>
                  <a:srgbClr val="FFFFFF"/>
                </a:solidFill>
              </a14:hiddenFill>
            </a:ext>
          </a:extLst>
        </p:spPr>
      </p:pic>
      <p:pic>
        <p:nvPicPr>
          <p:cNvPr id="128010" name="Picture 10" descr="Image result for manager wante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4" y="5629837"/>
            <a:ext cx="1512168" cy="9508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33759" t="19687" r="9237" b="17314"/>
          <a:stretch/>
        </p:blipFill>
        <p:spPr>
          <a:xfrm>
            <a:off x="7308304" y="3285578"/>
            <a:ext cx="1506542" cy="936104"/>
          </a:xfrm>
          <a:prstGeom prst="rect">
            <a:avLst/>
          </a:prstGeom>
        </p:spPr>
      </p:pic>
    </p:spTree>
    <p:extLst>
      <p:ext uri="{BB962C8B-B14F-4D97-AF65-F5344CB8AC3E}">
        <p14:creationId xmlns:p14="http://schemas.microsoft.com/office/powerpoint/2010/main" val="109129319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18.1 – Internal or External Candidates?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7056784" cy="3046988"/>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400" dirty="0"/>
              <a:t>Larger firms are more likely to recruit externally, even though they probably have a bigger pool of possible internal applicants, who could be given the opportunity to apply. External recruitment, especially for larger firms, is more likely to attract a higher </a:t>
            </a:r>
            <a:r>
              <a:rPr lang="en-US" sz="2400" dirty="0" err="1"/>
              <a:t>calibre</a:t>
            </a:r>
            <a:r>
              <a:rPr lang="en-US" sz="2400" dirty="0"/>
              <a:t> of candidate, particularly when the post that needs filling is a challenging one. </a:t>
            </a:r>
          </a:p>
        </p:txBody>
      </p:sp>
      <p:pic>
        <p:nvPicPr>
          <p:cNvPr id="128002" name="Picture 2" descr="Image result for waitress want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53" b="26351"/>
          <a:stretch/>
        </p:blipFill>
        <p:spPr bwMode="auto">
          <a:xfrm>
            <a:off x="7308304" y="1165755"/>
            <a:ext cx="1512168" cy="1031520"/>
          </a:xfrm>
          <a:prstGeom prst="rect">
            <a:avLst/>
          </a:prstGeom>
          <a:noFill/>
          <a:extLst>
            <a:ext uri="{909E8E84-426E-40DD-AFC4-6F175D3DCCD1}">
              <a14:hiddenFill xmlns:a14="http://schemas.microsoft.com/office/drawing/2010/main">
                <a:solidFill>
                  <a:srgbClr val="FFFFFF"/>
                </a:solidFill>
              </a14:hiddenFill>
            </a:ext>
          </a:extLst>
        </p:spPr>
      </p:pic>
      <p:pic>
        <p:nvPicPr>
          <p:cNvPr id="128004" name="Picture 4" descr="Image result for waitress want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914" b="22527"/>
          <a:stretch/>
        </p:blipFill>
        <p:spPr bwMode="auto">
          <a:xfrm>
            <a:off x="7308304" y="2341002"/>
            <a:ext cx="1511672" cy="799966"/>
          </a:xfrm>
          <a:prstGeom prst="rect">
            <a:avLst/>
          </a:prstGeom>
          <a:noFill/>
          <a:extLst>
            <a:ext uri="{909E8E84-426E-40DD-AFC4-6F175D3DCCD1}">
              <a14:hiddenFill xmlns:a14="http://schemas.microsoft.com/office/drawing/2010/main">
                <a:solidFill>
                  <a:srgbClr val="FFFFFF"/>
                </a:solidFill>
              </a14:hiddenFill>
            </a:ext>
          </a:extLst>
        </p:spPr>
      </p:pic>
      <p:pic>
        <p:nvPicPr>
          <p:cNvPr id="128008" name="Picture 8" descr="Image result for manager wan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4364551"/>
            <a:ext cx="1511672" cy="1122417"/>
          </a:xfrm>
          <a:prstGeom prst="rect">
            <a:avLst/>
          </a:prstGeom>
          <a:noFill/>
          <a:extLst>
            <a:ext uri="{909E8E84-426E-40DD-AFC4-6F175D3DCCD1}">
              <a14:hiddenFill xmlns:a14="http://schemas.microsoft.com/office/drawing/2010/main">
                <a:solidFill>
                  <a:srgbClr val="FFFFFF"/>
                </a:solidFill>
              </a14:hiddenFill>
            </a:ext>
          </a:extLst>
        </p:spPr>
      </p:pic>
      <p:pic>
        <p:nvPicPr>
          <p:cNvPr id="128010" name="Picture 10" descr="Image result for manager wante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4" y="5629837"/>
            <a:ext cx="1512168" cy="9508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33759" t="19687" r="9237" b="17314"/>
          <a:stretch/>
        </p:blipFill>
        <p:spPr>
          <a:xfrm>
            <a:off x="7308304" y="3285578"/>
            <a:ext cx="1506542" cy="936104"/>
          </a:xfrm>
          <a:prstGeom prst="rect">
            <a:avLst/>
          </a:prstGeom>
        </p:spPr>
      </p:pic>
      <p:sp>
        <p:nvSpPr>
          <p:cNvPr id="3" name="Text Box 2"/>
          <p:cNvSpPr txBox="1">
            <a:spLocks noChangeArrowheads="1"/>
          </p:cNvSpPr>
          <p:nvPr/>
        </p:nvSpPr>
        <p:spPr bwMode="auto">
          <a:xfrm>
            <a:off x="251520" y="4380666"/>
            <a:ext cx="6912768" cy="2288694"/>
          </a:xfrm>
          <a:prstGeom prst="rect">
            <a:avLst/>
          </a:prstGeom>
          <a:solidFill>
            <a:schemeClr val="accent6">
              <a:lumMod val="60000"/>
              <a:lumOff val="40000"/>
            </a:schemeClr>
          </a:solidFill>
          <a:ln w="57150">
            <a:solidFill>
              <a:srgbClr val="002060"/>
            </a:solidFill>
          </a:ln>
        </p:spPr>
        <p:txBody>
          <a:bodyPr vert="horz" wrap="square" lIns="36000" tIns="36000" rIns="36000" bIns="36000" numCol="1" anchor="t" anchorCtr="0" compatLnSpc="1">
            <a:prstTxWarp prst="textNoShape">
              <a:avLst/>
            </a:prstTxWarp>
            <a:spAutoFit/>
          </a:bodyPr>
          <a:lstStyle/>
          <a:p>
            <a:pPr marL="0" marR="0" lvl="0" indent="0" algn="just" defTabSz="914400" rtl="0" eaLnBrk="0" fontAlgn="base" latinLnBrk="0" hangingPunct="0">
              <a:spcBef>
                <a:spcPct val="0"/>
              </a:spcBef>
              <a:spcAft>
                <a:spcPts val="0"/>
              </a:spcAft>
              <a:buClrTx/>
              <a:buSzTx/>
              <a:buFontTx/>
              <a:buNone/>
              <a:tabLst/>
            </a:pPr>
            <a:r>
              <a:rPr kumimoji="0" lang="en-US" altLang="en-US" sz="2400" b="1" i="0" u="none" strike="noStrike" cap="none" normalizeH="0" baseline="0" dirty="0" smtClean="0">
                <a:ln>
                  <a:noFill/>
                </a:ln>
                <a:solidFill>
                  <a:srgbClr val="000000"/>
                </a:solidFill>
                <a:effectLst/>
                <a:latin typeface="Arial" panose="020B0604020202020204" pitchFamily="34" charset="0"/>
                <a:ea typeface="Arial" panose="020B0604020202020204" pitchFamily="34" charset="0"/>
                <a:cs typeface="Arial" panose="020B0604020202020204" pitchFamily="34" charset="0"/>
              </a:rPr>
              <a:t>Internal recruitment </a:t>
            </a:r>
            <a:r>
              <a:rPr kumimoji="0" lang="en-GB" altLang="en-US" sz="24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means that the employer looks for potential applicants within the organisation.</a:t>
            </a:r>
          </a:p>
          <a:p>
            <a:pPr marL="0" marR="0" lvl="0" indent="0" algn="just" defTabSz="914400" rtl="0" eaLnBrk="0" fontAlgn="base" latinLnBrk="0" hangingPunct="0">
              <a:spcBef>
                <a:spcPct val="0"/>
              </a:spcBef>
              <a:spcAft>
                <a:spcPts val="0"/>
              </a:spcAft>
              <a:buClrTx/>
              <a:buSzTx/>
              <a:buFontTx/>
              <a:buNone/>
              <a:tabLst/>
            </a:pPr>
            <a:r>
              <a:rPr kumimoji="0" lang="en-US" altLang="en-US" sz="2400" b="1" i="0" u="none" strike="noStrike" cap="none" normalizeH="0" baseline="0" dirty="0" smtClean="0">
                <a:ln>
                  <a:noFill/>
                </a:ln>
                <a:solidFill>
                  <a:srgbClr val="000000"/>
                </a:solidFill>
                <a:effectLst/>
                <a:latin typeface="Arial" panose="020B0604020202020204" pitchFamily="34" charset="0"/>
                <a:ea typeface="Arial" panose="020B0604020202020204" pitchFamily="34" charset="0"/>
                <a:cs typeface="Arial" panose="020B0604020202020204" pitchFamily="34" charset="0"/>
              </a:rPr>
              <a:t>External recruitment </a:t>
            </a:r>
            <a:r>
              <a:rPr kumimoji="0" lang="en-GB" altLang="en-US" sz="24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means advertising a job vacancy widely enough to attract good applications from outside the organisation.</a:t>
            </a:r>
            <a:endParaRPr kumimoji="0" lang="en-US" altLang="en-US" sz="2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170940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18.1 – Internal or External Candidates?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95</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124744"/>
            <a:ext cx="6120680" cy="55092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There are a number of Acts of Parliament that deal with discrimination. Whether they are recruiting internally or externally, employers must be aware of these. Of course, an employer can look to recruit externally but end up selecting an internal applicant.</a:t>
            </a:r>
          </a:p>
          <a:p>
            <a:pPr marL="360363" indent="-360363">
              <a:buClr>
                <a:schemeClr val="accent6">
                  <a:lumMod val="50000"/>
                </a:schemeClr>
              </a:buClr>
              <a:buFont typeface="Wingdings 3" panose="05040102010807070707" pitchFamily="18" charset="2"/>
              <a:buChar char=""/>
            </a:pPr>
            <a:r>
              <a:rPr lang="en-US" sz="2200" dirty="0"/>
              <a:t>Some organisations have rules regarding when a post will be advertised internally or when it is to be advertised both internally and externally.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Such </a:t>
            </a:r>
            <a:r>
              <a:rPr lang="en-US" sz="2200" dirty="0"/>
              <a:t>decisions will normally depend on the seniority of the post; the more complex the job and the higher the skill level required, the more likely it will be that the job is advertised to external as well as internal applicants.</a:t>
            </a:r>
          </a:p>
        </p:txBody>
      </p:sp>
      <p:pic>
        <p:nvPicPr>
          <p:cNvPr id="133122" name="Picture 2" descr="Image result for internal vs external recruitment"/>
          <p:cNvPicPr>
            <a:picLocks noChangeAspect="1" noChangeArrowheads="1"/>
          </p:cNvPicPr>
          <p:nvPr/>
        </p:nvPicPr>
        <p:blipFill rotWithShape="1">
          <a:blip r:embed="rId3">
            <a:extLst>
              <a:ext uri="{28A0092B-C50C-407E-A947-70E740481C1C}">
                <a14:useLocalDpi xmlns:a14="http://schemas.microsoft.com/office/drawing/2010/main" val="0"/>
              </a:ext>
            </a:extLst>
          </a:blip>
          <a:srcRect l="6318" t="9205" r="49839"/>
          <a:stretch/>
        </p:blipFill>
        <p:spPr bwMode="auto">
          <a:xfrm>
            <a:off x="6444210" y="1067029"/>
            <a:ext cx="2376264" cy="2769060"/>
          </a:xfrm>
          <a:prstGeom prst="rect">
            <a:avLst/>
          </a:prstGeom>
          <a:noFill/>
          <a:extLst>
            <a:ext uri="{909E8E84-426E-40DD-AFC4-6F175D3DCCD1}">
              <a14:hiddenFill xmlns:a14="http://schemas.microsoft.com/office/drawing/2010/main">
                <a:solidFill>
                  <a:srgbClr val="FFFFFF"/>
                </a:solidFill>
              </a14:hiddenFill>
            </a:ext>
          </a:extLst>
        </p:spPr>
      </p:pic>
      <p:pic>
        <p:nvPicPr>
          <p:cNvPr id="133124" name="Picture 4" descr="Image result for internal vs external recruitment"/>
          <p:cNvPicPr>
            <a:picLocks noChangeAspect="1" noChangeArrowheads="1"/>
          </p:cNvPicPr>
          <p:nvPr/>
        </p:nvPicPr>
        <p:blipFill rotWithShape="1">
          <a:blip r:embed="rId3">
            <a:extLst>
              <a:ext uri="{28A0092B-C50C-407E-A947-70E740481C1C}">
                <a14:useLocalDpi xmlns:a14="http://schemas.microsoft.com/office/drawing/2010/main" val="0"/>
              </a:ext>
            </a:extLst>
          </a:blip>
          <a:srcRect l="50161" t="26052" r="7181" b="6561"/>
          <a:stretch/>
        </p:blipFill>
        <p:spPr bwMode="auto">
          <a:xfrm>
            <a:off x="6444209" y="3549014"/>
            <a:ext cx="2376264" cy="2112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62211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18.2 </a:t>
            </a:r>
            <a:r>
              <a:rPr lang="en-GB" sz="3600" dirty="0"/>
              <a:t>– </a:t>
            </a:r>
            <a:r>
              <a:rPr lang="en-GB" sz="3600" dirty="0" smtClean="0"/>
              <a:t>The Recruitment Process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95</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052736"/>
            <a:ext cx="5832648" cy="415498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00" dirty="0"/>
              <a:t>It is important that firms have good recruitment and selection procedures. If the process ends with a poor appointment for the organisation, the employer could be faced with increased labour turnover and increased costs. </a:t>
            </a:r>
            <a:endParaRPr lang="en-US" sz="2400" dirty="0" smtClean="0"/>
          </a:p>
          <a:p>
            <a:pPr marL="360363" indent="-360363">
              <a:buClr>
                <a:schemeClr val="accent6">
                  <a:lumMod val="50000"/>
                </a:schemeClr>
              </a:buClr>
              <a:buFont typeface="Wingdings 3" panose="05040102010807070707" pitchFamily="18" charset="2"/>
              <a:buChar char=""/>
            </a:pPr>
            <a:r>
              <a:rPr lang="en-US" sz="2400" dirty="0" smtClean="0"/>
              <a:t>Also</a:t>
            </a:r>
            <a:r>
              <a:rPr lang="en-US" sz="2400" dirty="0"/>
              <a:t>, the morale of other workers may fall if they have to cover for an inefficient colleague or don't enjoy their work because of a poor atmosphere.</a:t>
            </a:r>
          </a:p>
        </p:txBody>
      </p:sp>
      <p:sp>
        <p:nvSpPr>
          <p:cNvPr id="8" name="Text Box 2"/>
          <p:cNvSpPr txBox="1">
            <a:spLocks noChangeArrowheads="1"/>
          </p:cNvSpPr>
          <p:nvPr/>
        </p:nvSpPr>
        <p:spPr bwMode="auto">
          <a:xfrm>
            <a:off x="251520" y="5373216"/>
            <a:ext cx="8640960" cy="1253402"/>
          </a:xfrm>
          <a:prstGeom prst="rect">
            <a:avLst/>
          </a:prstGeom>
          <a:solidFill>
            <a:schemeClr val="accent6">
              <a:lumMod val="60000"/>
              <a:lumOff val="40000"/>
            </a:schemeClr>
          </a:solidFill>
          <a:ln w="57150">
            <a:solidFill>
              <a:srgbClr val="002060"/>
            </a:solidFill>
          </a:ln>
        </p:spPr>
        <p:txBody>
          <a:bodyPr vert="horz" wrap="square" lIns="72000" tIns="72000" rIns="72000" bIns="72000" numCol="1" anchor="t" anchorCtr="0" compatLnSpc="1">
            <a:prstTxWarp prst="textNoShape">
              <a:avLst/>
            </a:prstTxWarp>
            <a:spAutoFit/>
          </a:bodyPr>
          <a:lstStyle/>
          <a:p>
            <a:pPr lvl="0" algn="just" eaLnBrk="0" hangingPunct="0">
              <a:spcAft>
                <a:spcPts val="0"/>
              </a:spcAft>
            </a:pPr>
            <a:r>
              <a:rPr lang="en-US" altLang="en-US" sz="2400" b="1" dirty="0">
                <a:solidFill>
                  <a:srgbClr val="000000"/>
                </a:solidFill>
                <a:latin typeface="Arial" panose="020B0604020202020204" pitchFamily="34" charset="0"/>
                <a:ea typeface="Arial" panose="020B0604020202020204" pitchFamily="34" charset="0"/>
                <a:cs typeface="Arial" panose="020B0604020202020204" pitchFamily="34" charset="0"/>
              </a:rPr>
              <a:t>Labour turnover </a:t>
            </a:r>
            <a:r>
              <a:rPr lang="en-US" altLang="en-US" sz="2400" dirty="0">
                <a:solidFill>
                  <a:srgbClr val="000000"/>
                </a:solidFill>
                <a:latin typeface="Arial" panose="020B0604020202020204" pitchFamily="34" charset="0"/>
                <a:ea typeface="Arial" panose="020B0604020202020204" pitchFamily="34" charset="0"/>
                <a:cs typeface="Arial" panose="020B0604020202020204" pitchFamily="34" charset="0"/>
              </a:rPr>
              <a:t>refers to the number of employees leaving the business each year, as a percentage of the average labour force.</a:t>
            </a:r>
            <a:endParaRPr kumimoji="0" lang="en-US" altLang="en-US" sz="240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136194" name="Picture 2" descr="Image result for recruitment process"/>
          <p:cNvPicPr>
            <a:picLocks noChangeAspect="1" noChangeArrowheads="1"/>
          </p:cNvPicPr>
          <p:nvPr/>
        </p:nvPicPr>
        <p:blipFill rotWithShape="1">
          <a:blip r:embed="rId3">
            <a:extLst>
              <a:ext uri="{28A0092B-C50C-407E-A947-70E740481C1C}">
                <a14:useLocalDpi xmlns:a14="http://schemas.microsoft.com/office/drawing/2010/main" val="0"/>
              </a:ext>
            </a:extLst>
          </a:blip>
          <a:srcRect l="435" t="3387" r="1809" b="3484"/>
          <a:stretch/>
        </p:blipFill>
        <p:spPr bwMode="auto">
          <a:xfrm>
            <a:off x="6084168" y="1124744"/>
            <a:ext cx="2736305" cy="1860688"/>
          </a:xfrm>
          <a:prstGeom prst="rect">
            <a:avLst/>
          </a:prstGeom>
          <a:noFill/>
          <a:extLst>
            <a:ext uri="{909E8E84-426E-40DD-AFC4-6F175D3DCCD1}">
              <a14:hiddenFill xmlns:a14="http://schemas.microsoft.com/office/drawing/2010/main">
                <a:solidFill>
                  <a:srgbClr val="FFFFFF"/>
                </a:solidFill>
              </a14:hiddenFill>
            </a:ext>
          </a:extLst>
        </p:spPr>
      </p:pic>
      <p:pic>
        <p:nvPicPr>
          <p:cNvPr id="136196" name="Picture 4" descr="Image result for recruitment proces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73" r="6185"/>
          <a:stretch/>
        </p:blipFill>
        <p:spPr bwMode="auto">
          <a:xfrm>
            <a:off x="6084168" y="3150928"/>
            <a:ext cx="2736305" cy="2088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674373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18.2 </a:t>
            </a:r>
            <a:r>
              <a:rPr lang="en-GB" sz="3600" dirty="0"/>
              <a:t>– </a:t>
            </a:r>
            <a:r>
              <a:rPr lang="en-GB" sz="3600" dirty="0" smtClean="0"/>
              <a:t>The Recruitment Process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95</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51520" y="1052736"/>
            <a:ext cx="8640960" cy="4247317"/>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770" dirty="0"/>
              <a:t>Recruitment systems should be:</a:t>
            </a:r>
          </a:p>
          <a:p>
            <a:pPr marL="631825" indent="-271463">
              <a:buClr>
                <a:schemeClr val="accent6">
                  <a:lumMod val="50000"/>
                </a:schemeClr>
              </a:buClr>
              <a:buFont typeface="Arial" panose="020B0604020202020204" pitchFamily="34" charset="0"/>
              <a:buChar char="•"/>
            </a:pPr>
            <a:r>
              <a:rPr lang="en-US" sz="1770" dirty="0" smtClean="0"/>
              <a:t>Efficient </a:t>
            </a:r>
            <a:r>
              <a:rPr lang="en-US" sz="1770" dirty="0"/>
              <a:t>- cost effective in terms of methods and resources.</a:t>
            </a:r>
          </a:p>
          <a:p>
            <a:pPr marL="631825" indent="-271463">
              <a:buClr>
                <a:schemeClr val="accent6">
                  <a:lumMod val="50000"/>
                </a:schemeClr>
              </a:buClr>
              <a:buFont typeface="Arial" panose="020B0604020202020204" pitchFamily="34" charset="0"/>
              <a:buChar char="•"/>
            </a:pPr>
            <a:r>
              <a:rPr lang="en-US" sz="1770" dirty="0" smtClean="0"/>
              <a:t>Effective </a:t>
            </a:r>
            <a:r>
              <a:rPr lang="en-US" sz="1770" dirty="0"/>
              <a:t>- produce enough suitable candidates to ensure the identification of the one best fitted for the job.</a:t>
            </a:r>
          </a:p>
          <a:p>
            <a:pPr marL="631825" indent="-271463">
              <a:buClr>
                <a:schemeClr val="accent6">
                  <a:lumMod val="50000"/>
                </a:schemeClr>
              </a:buClr>
              <a:buFont typeface="Arial" panose="020B0604020202020204" pitchFamily="34" charset="0"/>
              <a:buChar char="•"/>
            </a:pPr>
            <a:r>
              <a:rPr lang="en-US" sz="1770" dirty="0" smtClean="0"/>
              <a:t>Fair </a:t>
            </a:r>
            <a:r>
              <a:rPr lang="en-US" sz="1770" dirty="0"/>
              <a:t>- ensuring that right through the process, decisions are made on merit alone.</a:t>
            </a:r>
          </a:p>
          <a:p>
            <a:pPr marL="360363" indent="-360363">
              <a:buClr>
                <a:schemeClr val="accent6">
                  <a:lumMod val="50000"/>
                </a:schemeClr>
              </a:buClr>
              <a:buFont typeface="Wingdings 3" panose="05040102010807070707" pitchFamily="18" charset="2"/>
              <a:buChar char=""/>
            </a:pPr>
            <a:r>
              <a:rPr lang="en-US" sz="1770" dirty="0"/>
              <a:t>The job analysis will focus on the nature of the work and the skills required. A job description should then follow - a set of tasks, functions and responsibilities that make up a role; this may also include the qualifications needed to fill the post. Finally a person specification is required - a profile of the type of person needed to do the job. </a:t>
            </a:r>
            <a:endParaRPr lang="en-US" sz="1770" dirty="0" smtClean="0"/>
          </a:p>
          <a:p>
            <a:pPr marL="360363" indent="-360363">
              <a:buClr>
                <a:schemeClr val="accent6">
                  <a:lumMod val="50000"/>
                </a:schemeClr>
              </a:buClr>
              <a:buFont typeface="Wingdings 3" panose="05040102010807070707" pitchFamily="18" charset="2"/>
              <a:buChar char=""/>
            </a:pPr>
            <a:r>
              <a:rPr lang="en-US" sz="1770" dirty="0" smtClean="0"/>
              <a:t>Often </a:t>
            </a:r>
            <a:r>
              <a:rPr lang="en-US" sz="1770" dirty="0"/>
              <a:t>person specifications include the education and qualification required of the applicant, their training and experience and the </a:t>
            </a:r>
            <a:r>
              <a:rPr lang="en-US" sz="1770" dirty="0" smtClean="0"/>
              <a:t>appropriate personal qualities. </a:t>
            </a:r>
            <a:r>
              <a:rPr lang="en-US" sz="1770" dirty="0"/>
              <a:t>These characteristics may be split into two categories, essential and </a:t>
            </a:r>
            <a:r>
              <a:rPr lang="en-US" sz="1770" dirty="0" smtClean="0"/>
              <a:t>desired.</a:t>
            </a:r>
            <a:endParaRPr lang="en-US" sz="1770" dirty="0"/>
          </a:p>
        </p:txBody>
      </p:sp>
      <p:sp>
        <p:nvSpPr>
          <p:cNvPr id="8" name="Text Box 2"/>
          <p:cNvSpPr txBox="1">
            <a:spLocks noChangeArrowheads="1"/>
          </p:cNvSpPr>
          <p:nvPr/>
        </p:nvSpPr>
        <p:spPr bwMode="auto">
          <a:xfrm>
            <a:off x="251520" y="5138959"/>
            <a:ext cx="8640960" cy="1530401"/>
          </a:xfrm>
          <a:prstGeom prst="rect">
            <a:avLst/>
          </a:prstGeom>
          <a:solidFill>
            <a:schemeClr val="accent6">
              <a:lumMod val="60000"/>
              <a:lumOff val="40000"/>
            </a:schemeClr>
          </a:solidFill>
          <a:ln w="57150">
            <a:solidFill>
              <a:srgbClr val="002060"/>
            </a:solidFill>
          </a:ln>
        </p:spPr>
        <p:txBody>
          <a:bodyPr vert="horz" wrap="square" lIns="72000" tIns="72000" rIns="72000" bIns="72000" numCol="1" anchor="t" anchorCtr="0" compatLnSpc="1">
            <a:prstTxWarp prst="textNoShape">
              <a:avLst/>
            </a:prstTxWarp>
            <a:spAutoFit/>
          </a:bodyPr>
          <a:lstStyle/>
          <a:p>
            <a:pPr lvl="0" algn="just" eaLnBrk="0" hangingPunct="0">
              <a:spcAft>
                <a:spcPts val="0"/>
              </a:spcAft>
            </a:pPr>
            <a:r>
              <a:rPr lang="en-US" altLang="en-US" sz="1770" b="1" dirty="0">
                <a:solidFill>
                  <a:srgbClr val="000000"/>
                </a:solidFill>
                <a:latin typeface="Arial" panose="020B0604020202020204" pitchFamily="34" charset="0"/>
                <a:ea typeface="Arial" panose="020B0604020202020204" pitchFamily="34" charset="0"/>
                <a:cs typeface="Arial" panose="020B0604020202020204" pitchFamily="34" charset="0"/>
              </a:rPr>
              <a:t>Job descriptions </a:t>
            </a:r>
            <a:r>
              <a:rPr lang="en-US" altLang="en-US" sz="1770" dirty="0">
                <a:solidFill>
                  <a:srgbClr val="000000"/>
                </a:solidFill>
                <a:latin typeface="Arial" panose="020B0604020202020204" pitchFamily="34" charset="0"/>
                <a:ea typeface="Arial" panose="020B0604020202020204" pitchFamily="34" charset="0"/>
                <a:cs typeface="Arial" panose="020B0604020202020204" pitchFamily="34" charset="0"/>
              </a:rPr>
              <a:t>set out all aspects of the work involved, define the responsibilities of the employee and show how they would fit into the organisational structure of the business.</a:t>
            </a:r>
          </a:p>
          <a:p>
            <a:pPr lvl="0" algn="just" eaLnBrk="0" hangingPunct="0">
              <a:spcAft>
                <a:spcPts val="0"/>
              </a:spcAft>
            </a:pPr>
            <a:r>
              <a:rPr lang="en-US" altLang="en-US" sz="1770" b="1" dirty="0">
                <a:solidFill>
                  <a:srgbClr val="000000"/>
                </a:solidFill>
                <a:latin typeface="Arial" panose="020B0604020202020204" pitchFamily="34" charset="0"/>
                <a:ea typeface="Arial" panose="020B0604020202020204" pitchFamily="34" charset="0"/>
                <a:cs typeface="Arial" panose="020B0604020202020204" pitchFamily="34" charset="0"/>
              </a:rPr>
              <a:t>Person specifications </a:t>
            </a:r>
            <a:r>
              <a:rPr lang="en-US" altLang="en-US" sz="1770" dirty="0">
                <a:solidFill>
                  <a:srgbClr val="000000"/>
                </a:solidFill>
                <a:latin typeface="Arial" panose="020B0604020202020204" pitchFamily="34" charset="0"/>
                <a:ea typeface="Arial" panose="020B0604020202020204" pitchFamily="34" charset="0"/>
                <a:cs typeface="Arial" panose="020B0604020202020204" pitchFamily="34" charset="0"/>
              </a:rPr>
              <a:t>describe the personal qualities that the applicant will need to be successful in the job.</a:t>
            </a:r>
          </a:p>
        </p:txBody>
      </p:sp>
    </p:spTree>
    <p:extLst>
      <p:ext uri="{BB962C8B-B14F-4D97-AF65-F5344CB8AC3E}">
        <p14:creationId xmlns:p14="http://schemas.microsoft.com/office/powerpoint/2010/main" val="73251054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18.2 </a:t>
            </a:r>
            <a:r>
              <a:rPr lang="en-GB" sz="3600" dirty="0"/>
              <a:t>– </a:t>
            </a:r>
            <a:r>
              <a:rPr lang="en-GB" sz="3600" dirty="0" smtClean="0"/>
              <a:t>The Recruitment Process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96</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3789040"/>
            <a:ext cx="8640960" cy="2862322"/>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Increasingly, human resource management (HRM) departments are using recently developed software to </a:t>
            </a:r>
            <a:r>
              <a:rPr lang="en-US" sz="2000" dirty="0" err="1"/>
              <a:t>digitise</a:t>
            </a:r>
            <a:r>
              <a:rPr lang="en-US" sz="2000" dirty="0"/>
              <a:t> their employee information systems. This integrates payroll systems with workforce management information and makes it much easier for managers to use each individual member of the workforce in the most productive way. </a:t>
            </a:r>
            <a:endParaRPr lang="en-US" sz="2000" dirty="0" smtClean="0"/>
          </a:p>
          <a:p>
            <a:pPr marL="360363" indent="-360363">
              <a:buClr>
                <a:schemeClr val="accent6">
                  <a:lumMod val="50000"/>
                </a:schemeClr>
              </a:buClr>
              <a:buFont typeface="Wingdings 3" panose="05040102010807070707" pitchFamily="18" charset="2"/>
              <a:buChar char=""/>
            </a:pPr>
            <a:r>
              <a:rPr lang="en-US" sz="2000" dirty="0" smtClean="0"/>
              <a:t>If </a:t>
            </a:r>
            <a:r>
              <a:rPr lang="en-US" sz="2000" dirty="0"/>
              <a:t>in a large business an employee becomes redundant in one department, the </a:t>
            </a:r>
            <a:r>
              <a:rPr lang="en-US" sz="2000" dirty="0" smtClean="0"/>
              <a:t>information </a:t>
            </a:r>
            <a:r>
              <a:rPr lang="en-US" sz="2000" dirty="0"/>
              <a:t>about them can be used to redeploy them to another department where their skills and personal qualities will still be of value.</a:t>
            </a:r>
          </a:p>
        </p:txBody>
      </p:sp>
      <p:sp>
        <p:nvSpPr>
          <p:cNvPr id="8" name="Text Box 2"/>
          <p:cNvSpPr txBox="1">
            <a:spLocks noChangeArrowheads="1"/>
          </p:cNvSpPr>
          <p:nvPr/>
        </p:nvSpPr>
        <p:spPr bwMode="auto">
          <a:xfrm>
            <a:off x="266030" y="1052736"/>
            <a:ext cx="8640960" cy="2776896"/>
          </a:xfrm>
          <a:prstGeom prst="rect">
            <a:avLst/>
          </a:prstGeom>
          <a:solidFill>
            <a:schemeClr val="accent6">
              <a:lumMod val="60000"/>
              <a:lumOff val="40000"/>
            </a:schemeClr>
          </a:solidFill>
          <a:ln w="57150">
            <a:solidFill>
              <a:srgbClr val="002060"/>
            </a:solidFill>
          </a:ln>
        </p:spPr>
        <p:txBody>
          <a:bodyPr vert="horz" wrap="square" lIns="72000" tIns="72000" rIns="72000" bIns="72000" numCol="1" anchor="t" anchorCtr="0" compatLnSpc="1">
            <a:prstTxWarp prst="textNoShape">
              <a:avLst/>
            </a:prstTxWarp>
            <a:spAutoFit/>
          </a:bodyPr>
          <a:lstStyle/>
          <a:p>
            <a:pPr lvl="0" algn="just" eaLnBrk="0" hangingPunct="0">
              <a:spcAft>
                <a:spcPts val="0"/>
              </a:spcAft>
            </a:pPr>
            <a:r>
              <a:rPr lang="en-US" altLang="en-US" sz="1900" b="1" dirty="0">
                <a:solidFill>
                  <a:srgbClr val="000000"/>
                </a:solidFill>
                <a:latin typeface="Arial" panose="020B0604020202020204" pitchFamily="34" charset="0"/>
                <a:ea typeface="Arial" panose="020B0604020202020204" pitchFamily="34" charset="0"/>
                <a:cs typeface="Arial" panose="020B0604020202020204" pitchFamily="34" charset="0"/>
              </a:rPr>
              <a:t>Show what you know</a:t>
            </a:r>
          </a:p>
          <a:p>
            <a:pPr marL="342900" lvl="0" indent="-342900" algn="just" eaLnBrk="0" hangingPunct="0">
              <a:spcAft>
                <a:spcPts val="0"/>
              </a:spcAft>
              <a:buFont typeface="+mj-lt"/>
              <a:buAutoNum type="arabicPeriod"/>
            </a:pPr>
            <a:r>
              <a:rPr lang="en-US" altLang="en-US" sz="1900" dirty="0" smtClean="0">
                <a:solidFill>
                  <a:srgbClr val="000000"/>
                </a:solidFill>
                <a:latin typeface="Arial" panose="020B0604020202020204" pitchFamily="34" charset="0"/>
                <a:ea typeface="Arial" panose="020B0604020202020204" pitchFamily="34" charset="0"/>
                <a:cs typeface="Arial" panose="020B0604020202020204" pitchFamily="34" charset="0"/>
              </a:rPr>
              <a:t>Why </a:t>
            </a:r>
            <a:r>
              <a:rPr lang="en-US" altLang="en-US" sz="1900" dirty="0">
                <a:solidFill>
                  <a:srgbClr val="000000"/>
                </a:solidFill>
                <a:latin typeface="Arial" panose="020B0604020202020204" pitchFamily="34" charset="0"/>
                <a:ea typeface="Arial" panose="020B0604020202020204" pitchFamily="34" charset="0"/>
                <a:cs typeface="Arial" panose="020B0604020202020204" pitchFamily="34" charset="0"/>
              </a:rPr>
              <a:t>do some firms make appointments from existing staff, without considering external advertising?</a:t>
            </a:r>
          </a:p>
          <a:p>
            <a:pPr marL="342900" lvl="0" indent="-342900" algn="just" eaLnBrk="0" hangingPunct="0">
              <a:spcAft>
                <a:spcPts val="0"/>
              </a:spcAft>
              <a:buFont typeface="+mj-lt"/>
              <a:buAutoNum type="arabicPeriod"/>
            </a:pPr>
            <a:r>
              <a:rPr lang="en-US" altLang="en-US" sz="1900" dirty="0" smtClean="0">
                <a:solidFill>
                  <a:srgbClr val="000000"/>
                </a:solidFill>
                <a:latin typeface="Arial" panose="020B0604020202020204" pitchFamily="34" charset="0"/>
                <a:ea typeface="Arial" panose="020B0604020202020204" pitchFamily="34" charset="0"/>
                <a:cs typeface="Arial" panose="020B0604020202020204" pitchFamily="34" charset="0"/>
              </a:rPr>
              <a:t>Is </a:t>
            </a:r>
            <a:r>
              <a:rPr lang="en-US" altLang="en-US" sz="1900" dirty="0">
                <a:solidFill>
                  <a:srgbClr val="000000"/>
                </a:solidFill>
                <a:latin typeface="Arial" panose="020B0604020202020204" pitchFamily="34" charset="0"/>
                <a:ea typeface="Arial" panose="020B0604020202020204" pitchFamily="34" charset="0"/>
                <a:cs typeface="Arial" panose="020B0604020202020204" pitchFamily="34" charset="0"/>
              </a:rPr>
              <a:t>it more or less advantageous for a firm to appoint after an external recruitment process rather than an internal one? (I hope your answer starts with 'it depends'.)</a:t>
            </a:r>
          </a:p>
          <a:p>
            <a:pPr marL="342900" lvl="0" indent="-342900" algn="just" eaLnBrk="0" hangingPunct="0">
              <a:spcAft>
                <a:spcPts val="0"/>
              </a:spcAft>
              <a:buFont typeface="+mj-lt"/>
              <a:buAutoNum type="arabicPeriod"/>
            </a:pPr>
            <a:r>
              <a:rPr lang="en-US" altLang="en-US" sz="1900" dirty="0" smtClean="0">
                <a:solidFill>
                  <a:srgbClr val="000000"/>
                </a:solidFill>
                <a:latin typeface="Arial" panose="020B0604020202020204" pitchFamily="34" charset="0"/>
                <a:ea typeface="Arial" panose="020B0604020202020204" pitchFamily="34" charset="0"/>
                <a:cs typeface="Arial" panose="020B0604020202020204" pitchFamily="34" charset="0"/>
              </a:rPr>
              <a:t>If </a:t>
            </a:r>
            <a:r>
              <a:rPr lang="en-US" altLang="en-US" sz="1900" dirty="0">
                <a:solidFill>
                  <a:srgbClr val="000000"/>
                </a:solidFill>
                <a:latin typeface="Arial" panose="020B0604020202020204" pitchFamily="34" charset="0"/>
                <a:ea typeface="Arial" panose="020B0604020202020204" pitchFamily="34" charset="0"/>
                <a:cs typeface="Arial" panose="020B0604020202020204" pitchFamily="34" charset="0"/>
              </a:rPr>
              <a:t>an external candidate is appointed to a post, when there are internal candidates, what extra qualities might that candidate bring to the post, and what problems might (s)he be faced with?</a:t>
            </a:r>
          </a:p>
        </p:txBody>
      </p:sp>
    </p:spTree>
    <p:extLst>
      <p:ext uri="{BB962C8B-B14F-4D97-AF65-F5344CB8AC3E}">
        <p14:creationId xmlns:p14="http://schemas.microsoft.com/office/powerpoint/2010/main" val="398784420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18.3 </a:t>
            </a:r>
            <a:r>
              <a:rPr lang="en-GB" sz="3600" dirty="0"/>
              <a:t>– </a:t>
            </a:r>
            <a:r>
              <a:rPr lang="en-GB" sz="3600" dirty="0" smtClean="0"/>
              <a:t>Aptitude or Skills?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96</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6708709"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In small firms the use of press advertising and </a:t>
            </a:r>
            <a:r>
              <a:rPr lang="en-US" sz="2000" dirty="0" err="1"/>
              <a:t>Jobcentres</a:t>
            </a:r>
            <a:r>
              <a:rPr lang="en-US" sz="2000" dirty="0"/>
              <a:t> is often omitted in </a:t>
            </a:r>
            <a:r>
              <a:rPr lang="en-US" sz="2000" dirty="0" err="1"/>
              <a:t>favour</a:t>
            </a:r>
            <a:r>
              <a:rPr lang="en-US" sz="2000" dirty="0"/>
              <a:t> of word-of-mouth. The advantages of lower costs are obvious, and hiring someone who is a 'known quantity' can sometimes reduce staff turnover if the new member gets on well with the other staff. In small firms working relationships tend to be closer and more personal, and attitudes can be especially important. But there can also be indirect discrimination against disadvantaged groups.</a:t>
            </a:r>
          </a:p>
          <a:p>
            <a:pPr marL="360363" indent="-360363">
              <a:buClr>
                <a:schemeClr val="accent6">
                  <a:lumMod val="50000"/>
                </a:schemeClr>
              </a:buClr>
              <a:buFont typeface="Wingdings 3" panose="05040102010807070707" pitchFamily="18" charset="2"/>
              <a:buChar char=""/>
            </a:pPr>
            <a:r>
              <a:rPr lang="en-US" sz="2000" dirty="0"/>
              <a:t>Recruitment by word-of-mouth may help recruit people with a positive attitude but not necessarily those with the highest skills. In small firms wages may be lower and training less frequent. There are low levels of </a:t>
            </a:r>
            <a:r>
              <a:rPr lang="en-US" sz="2000" dirty="0" err="1"/>
              <a:t>unionisation</a:t>
            </a:r>
            <a:r>
              <a:rPr lang="en-US" sz="2000" dirty="0"/>
              <a:t> and less job security and it is these firms that are most likely to use word-of-mouth recruitment. But it may be hard to find the best possible recruits without advertising externally, widening the pool from which the employer is selecting</a:t>
            </a:r>
            <a:r>
              <a:rPr lang="en-US" sz="2000" dirty="0" smtClean="0"/>
              <a:t>.</a:t>
            </a:r>
            <a:endParaRPr lang="en-US" sz="2000" dirty="0"/>
          </a:p>
        </p:txBody>
      </p:sp>
      <p:pic>
        <p:nvPicPr>
          <p:cNvPr id="2" name="18.3 - Questions and Answer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948264" y="1082129"/>
            <a:ext cx="1911589" cy="1194743"/>
          </a:xfrm>
          <a:prstGeom prst="rect">
            <a:avLst/>
          </a:prstGeom>
        </p:spPr>
      </p:pic>
      <p:sp>
        <p:nvSpPr>
          <p:cNvPr id="3" name="TextBox 2">
            <a:hlinkClick r:id="rId10" action="ppaction://hlinkfile"/>
          </p:cNvPr>
          <p:cNvSpPr txBox="1"/>
          <p:nvPr/>
        </p:nvSpPr>
        <p:spPr>
          <a:xfrm>
            <a:off x="7272300" y="242494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pic>
        <p:nvPicPr>
          <p:cNvPr id="4" name="18.3 - Smart IQ Tes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6948264" y="3025926"/>
            <a:ext cx="1911589" cy="1074429"/>
          </a:xfrm>
          <a:prstGeom prst="rect">
            <a:avLst/>
          </a:prstGeom>
        </p:spPr>
      </p:pic>
      <p:sp>
        <p:nvSpPr>
          <p:cNvPr id="9" name="TextBox 8">
            <a:hlinkClick r:id="rId12" action="ppaction://hlinkfile"/>
          </p:cNvPr>
          <p:cNvSpPr txBox="1"/>
          <p:nvPr/>
        </p:nvSpPr>
        <p:spPr>
          <a:xfrm>
            <a:off x="7272300" y="6021288"/>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
        <p:nvSpPr>
          <p:cNvPr id="10" name="TextBox 9">
            <a:hlinkClick r:id="rId12" action="ppaction://hlinkfile"/>
          </p:cNvPr>
          <p:cNvSpPr txBox="1"/>
          <p:nvPr/>
        </p:nvSpPr>
        <p:spPr>
          <a:xfrm>
            <a:off x="7272300" y="4221088"/>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pic>
        <p:nvPicPr>
          <p:cNvPr id="11" name="18.3 - Skills test">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6948263" y="4797152"/>
            <a:ext cx="1911589" cy="1075269"/>
          </a:xfrm>
          <a:prstGeom prst="rect">
            <a:avLst/>
          </a:prstGeom>
        </p:spPr>
      </p:pic>
    </p:spTree>
    <p:extLst>
      <p:ext uri="{BB962C8B-B14F-4D97-AF65-F5344CB8AC3E}">
        <p14:creationId xmlns:p14="http://schemas.microsoft.com/office/powerpoint/2010/main" val="306863337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1"/>
                                        </p:tgtEl>
                                      </p:cBhvr>
                                    </p:cmd>
                                  </p:childTnLst>
                                </p:cTn>
                              </p:par>
                            </p:childTnLst>
                          </p:cTn>
                        </p:par>
                      </p:childTnLst>
                    </p:cTn>
                  </p:par>
                </p:childTnLst>
              </p:cTn>
              <p:nextCondLst>
                <p:cond evt="onClick" delay="0">
                  <p:tgtEl>
                    <p:spTgt spid="11"/>
                  </p:tgtEl>
                </p:cond>
              </p:nextCondLst>
            </p:seq>
            <p:video>
              <p:cMediaNode vol="80000">
                <p:cTn id="19" fill="hold" display="0">
                  <p:stCondLst>
                    <p:cond delay="indefinite"/>
                  </p:stCondLst>
                </p:cTn>
                <p:tgtEl>
                  <p:spTgt spid="11"/>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18.3 </a:t>
            </a:r>
            <a:r>
              <a:rPr lang="en-GB" sz="3600" dirty="0"/>
              <a:t>– </a:t>
            </a:r>
            <a:r>
              <a:rPr lang="en-GB" sz="3600" dirty="0" smtClean="0"/>
              <a:t>Aptitude or Skills?</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96</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8580917" cy="5940088"/>
          </a:xfrm>
          <a:prstGeom prst="rect">
            <a:avLst/>
          </a:prstGeom>
        </p:spPr>
        <p:txBody>
          <a:bodyPr wrap="square">
            <a:spAutoFit/>
          </a:bodyPr>
          <a:lstStyle/>
          <a:p>
            <a:pPr>
              <a:buClr>
                <a:schemeClr val="accent6">
                  <a:lumMod val="50000"/>
                </a:schemeClr>
              </a:buClr>
            </a:pPr>
            <a:r>
              <a:rPr lang="en-US" sz="1940" b="1" dirty="0">
                <a:solidFill>
                  <a:srgbClr val="002060"/>
                </a:solidFill>
              </a:rPr>
              <a:t>Who's best?</a:t>
            </a:r>
          </a:p>
          <a:p>
            <a:pPr marL="360363" indent="-360363">
              <a:buClr>
                <a:schemeClr val="accent6">
                  <a:lumMod val="50000"/>
                </a:schemeClr>
              </a:buClr>
              <a:buFont typeface="Wingdings 3" panose="05040102010807070707" pitchFamily="18" charset="2"/>
              <a:buChar char=""/>
            </a:pPr>
            <a:r>
              <a:rPr lang="en-US" sz="1940" dirty="0">
                <a:solidFill>
                  <a:srgbClr val="002060"/>
                </a:solidFill>
              </a:rPr>
              <a:t>Ron Jepson ran his own handyman business. He was a jack-of-all-trades; he hoped he was a master of some of them as well. His order book was full and with the help of the local college he was able to take on an assistant, for a kind of apprenticeship. There was no agreement that a job would be available at the end of the year's course but it became clear to Ron that the only way he could progress further was to take on a full time employee.</a:t>
            </a:r>
          </a:p>
          <a:p>
            <a:pPr marL="360363" indent="-360363">
              <a:buClr>
                <a:schemeClr val="accent6">
                  <a:lumMod val="50000"/>
                </a:schemeClr>
              </a:buClr>
              <a:buFont typeface="Wingdings 3" panose="05040102010807070707" pitchFamily="18" charset="2"/>
              <a:buChar char=""/>
            </a:pPr>
            <a:r>
              <a:rPr lang="en-US" sz="1940" dirty="0">
                <a:solidFill>
                  <a:srgbClr val="002060"/>
                </a:solidFill>
              </a:rPr>
              <a:t>Mike Dobson was the apprentice. Ron's wife said that she had never met a young man so polite and attentive. His timekeeping was good and he learnt quickly. Ron was not so sure. Mike had a habit of taking odd days off work, usually on Mondays, which made Ron doubt Mike's commitment. He was also very quiet, not even discussing the weekend's sport.</a:t>
            </a:r>
          </a:p>
          <a:p>
            <a:pPr marL="360363" indent="-360363">
              <a:buClr>
                <a:schemeClr val="accent6">
                  <a:lumMod val="50000"/>
                </a:schemeClr>
              </a:buClr>
              <a:buFont typeface="Wingdings 3" panose="05040102010807070707" pitchFamily="18" charset="2"/>
              <a:buChar char=""/>
            </a:pPr>
            <a:r>
              <a:rPr lang="en-US" sz="1940" dirty="0">
                <a:solidFill>
                  <a:srgbClr val="002060"/>
                </a:solidFill>
              </a:rPr>
              <a:t>Ron wondered whether he should advertise the post, knowing that Mike might not be too pleased, or stick with Mike as he had already been trained.</a:t>
            </a:r>
          </a:p>
          <a:p>
            <a:pPr marL="360363" indent="-360363">
              <a:buClr>
                <a:schemeClr val="accent6">
                  <a:lumMod val="50000"/>
                </a:schemeClr>
              </a:buClr>
              <a:buFont typeface="Wingdings 3" panose="05040102010807070707" pitchFamily="18" charset="2"/>
              <a:buChar char=""/>
            </a:pPr>
            <a:r>
              <a:rPr lang="en-US" sz="1940" b="1" dirty="0">
                <a:solidFill>
                  <a:srgbClr val="FF0000"/>
                </a:solidFill>
              </a:rPr>
              <a:t>Advise Ron,</a:t>
            </a:r>
            <a:r>
              <a:rPr lang="en-US" sz="1940" dirty="0">
                <a:solidFill>
                  <a:srgbClr val="FF0000"/>
                </a:solidFill>
              </a:rPr>
              <a:t> identifying the advantages and disadvantages of each approach and drawing a conclusion.</a:t>
            </a:r>
          </a:p>
        </p:txBody>
      </p:sp>
    </p:spTree>
    <p:extLst>
      <p:ext uri="{BB962C8B-B14F-4D97-AF65-F5344CB8AC3E}">
        <p14:creationId xmlns:p14="http://schemas.microsoft.com/office/powerpoint/2010/main" val="353851915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18.3 </a:t>
            </a:r>
            <a:r>
              <a:rPr lang="en-GB" sz="3600" dirty="0"/>
              <a:t>– </a:t>
            </a:r>
            <a:r>
              <a:rPr lang="en-GB" sz="3600" dirty="0" smtClean="0"/>
              <a:t>How Much Training</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96</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6420677"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a:t>Appropriate training will enhance the quality of the staff and their output, whether it is administrative, manual or technology based. Well trained staff may well seek to further their progress elsewhere but that is no reason not to train them. A firm that does not keep its employees aware of the latest and best advancements in the workplace will ultimately lose orders and profit.</a:t>
            </a:r>
          </a:p>
          <a:p>
            <a:pPr marL="360363" indent="-360363">
              <a:buClr>
                <a:schemeClr val="accent6">
                  <a:lumMod val="50000"/>
                </a:schemeClr>
              </a:buClr>
              <a:buFont typeface="Wingdings 3" panose="05040102010807070707" pitchFamily="18" charset="2"/>
              <a:buChar char=""/>
            </a:pPr>
            <a:r>
              <a:rPr lang="en-US" sz="2100" dirty="0"/>
              <a:t>Training can make employees feel valued as well as giving them a specific skill. They are likely to be better motivated if they feel the firm is looking after them. Some staff may need to be persuaded about training if they are comfortable with their situation and don't like change. Managers should be sympathetic but should still insist that they are up-to-date with the latest techniques.</a:t>
            </a:r>
          </a:p>
        </p:txBody>
      </p:sp>
      <p:pic>
        <p:nvPicPr>
          <p:cNvPr id="137218" name="Picture 2" descr="Image result for job training metho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1086594"/>
            <a:ext cx="2170212" cy="1550318"/>
          </a:xfrm>
          <a:prstGeom prst="rect">
            <a:avLst/>
          </a:prstGeom>
          <a:noFill/>
          <a:extLst>
            <a:ext uri="{909E8E84-426E-40DD-AFC4-6F175D3DCCD1}">
              <a14:hiddenFill xmlns:a14="http://schemas.microsoft.com/office/drawing/2010/main">
                <a:solidFill>
                  <a:srgbClr val="FFFFFF"/>
                </a:solidFill>
              </a14:hiddenFill>
            </a:ext>
          </a:extLst>
        </p:spPr>
      </p:pic>
      <p:pic>
        <p:nvPicPr>
          <p:cNvPr id="137220" name="Picture 4" descr="Image result for job training methods"/>
          <p:cNvPicPr>
            <a:picLocks noChangeAspect="1" noChangeArrowheads="1"/>
          </p:cNvPicPr>
          <p:nvPr/>
        </p:nvPicPr>
        <p:blipFill rotWithShape="1">
          <a:blip r:embed="rId4">
            <a:extLst>
              <a:ext uri="{28A0092B-C50C-407E-A947-70E740481C1C}">
                <a14:useLocalDpi xmlns:a14="http://schemas.microsoft.com/office/drawing/2010/main" val="0"/>
              </a:ext>
            </a:extLst>
          </a:blip>
          <a:srcRect l="8137" t="29737" r="51702" b="24064"/>
          <a:stretch/>
        </p:blipFill>
        <p:spPr bwMode="auto">
          <a:xfrm>
            <a:off x="7020946" y="2780796"/>
            <a:ext cx="1809498" cy="1561136"/>
          </a:xfrm>
          <a:prstGeom prst="rect">
            <a:avLst/>
          </a:prstGeom>
          <a:noFill/>
          <a:extLst>
            <a:ext uri="{909E8E84-426E-40DD-AFC4-6F175D3DCCD1}">
              <a14:hiddenFill xmlns:a14="http://schemas.microsoft.com/office/drawing/2010/main">
                <a:solidFill>
                  <a:srgbClr val="FFFFFF"/>
                </a:solidFill>
              </a14:hiddenFill>
            </a:ext>
          </a:extLst>
        </p:spPr>
      </p:pic>
      <p:pic>
        <p:nvPicPr>
          <p:cNvPr id="137222" name="Picture 6" descr="Image result for job training methods"/>
          <p:cNvPicPr>
            <a:picLocks noChangeAspect="1" noChangeArrowheads="1"/>
          </p:cNvPicPr>
          <p:nvPr/>
        </p:nvPicPr>
        <p:blipFill rotWithShape="1">
          <a:blip r:embed="rId4">
            <a:extLst>
              <a:ext uri="{28A0092B-C50C-407E-A947-70E740481C1C}">
                <a14:useLocalDpi xmlns:a14="http://schemas.microsoft.com/office/drawing/2010/main" val="0"/>
              </a:ext>
            </a:extLst>
          </a:blip>
          <a:srcRect l="54599" t="29736" r="5239" b="5164"/>
          <a:stretch/>
        </p:blipFill>
        <p:spPr bwMode="auto">
          <a:xfrm>
            <a:off x="7020272" y="4437112"/>
            <a:ext cx="1806118" cy="2195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43630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18.3 </a:t>
            </a:r>
            <a:r>
              <a:rPr lang="en-GB" sz="4000" dirty="0"/>
              <a:t>– </a:t>
            </a:r>
            <a:r>
              <a:rPr lang="en-GB" sz="4000" dirty="0" smtClean="0"/>
              <a:t>Forms of Training</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6780717"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700" b="1" dirty="0" smtClean="0"/>
              <a:t>Induction </a:t>
            </a:r>
            <a:r>
              <a:rPr lang="en-US" sz="1700" b="1" dirty="0"/>
              <a:t>training </a:t>
            </a:r>
            <a:r>
              <a:rPr lang="en-US" sz="1700" dirty="0"/>
              <a:t>helps new recruits to settle quickly into the organisation by making sure that they know as much as possible about the work, the company policies and their terms and conditions of employment.</a:t>
            </a:r>
          </a:p>
          <a:p>
            <a:pPr marL="360363" indent="-360363">
              <a:buClr>
                <a:schemeClr val="accent6">
                  <a:lumMod val="50000"/>
                </a:schemeClr>
              </a:buClr>
              <a:buFont typeface="Wingdings 3" panose="05040102010807070707" pitchFamily="18" charset="2"/>
              <a:buChar char=""/>
            </a:pPr>
            <a:r>
              <a:rPr lang="en-US" sz="1700" b="1" dirty="0" smtClean="0"/>
              <a:t>On-the-job </a:t>
            </a:r>
            <a:r>
              <a:rPr lang="en-US" sz="1700" b="1" dirty="0"/>
              <a:t>training</a:t>
            </a:r>
            <a:r>
              <a:rPr lang="en-US" sz="1700" dirty="0"/>
              <a:t> allows the business to concentrate on the skills that they most need. It works well when the skills required are particular to that organisation. It is often appropriate in the service sector and can range from '</a:t>
            </a:r>
            <a:r>
              <a:rPr lang="en-US" sz="1700" dirty="0" err="1"/>
              <a:t>howto</a:t>
            </a:r>
            <a:r>
              <a:rPr lang="en-US" sz="1700" dirty="0"/>
              <a:t> deal with customers' to the provision of IT. training for administrative posts. This type of training may initially hinder the speed of work of those who carry out the training but at the same time good working relationships may be forged.</a:t>
            </a:r>
          </a:p>
          <a:p>
            <a:pPr marL="360363" indent="-360363">
              <a:buClr>
                <a:schemeClr val="accent6">
                  <a:lumMod val="50000"/>
                </a:schemeClr>
              </a:buClr>
              <a:buFont typeface="Wingdings 3" panose="05040102010807070707" pitchFamily="18" charset="2"/>
              <a:buChar char=""/>
            </a:pPr>
            <a:r>
              <a:rPr lang="en-US" sz="1700" b="1" dirty="0" smtClean="0"/>
              <a:t>Off-the-job </a:t>
            </a:r>
            <a:r>
              <a:rPr lang="en-US" sz="1700" b="1" dirty="0"/>
              <a:t>training </a:t>
            </a:r>
            <a:r>
              <a:rPr lang="en-US" sz="1700" dirty="0"/>
              <a:t>is carried out externally. Although there are fewer apprenticeships than in the past, many firms prefer to train off the job. Sometimes employees spend one or two days a week at college acquiring specific qualities and </a:t>
            </a:r>
            <a:r>
              <a:rPr lang="en-US" sz="1700" dirty="0" smtClean="0"/>
              <a:t>qualifications, </a:t>
            </a:r>
            <a:r>
              <a:rPr lang="en-US" sz="1700" dirty="0"/>
              <a:t>best suited to younger employees, as they are cheaper to employ and government sponsored training schemes will reduce the cost of training to the employer. This approach works well in the manufacturing and construction sectors. The type of training arranged will depend on the type and size of the organisation.</a:t>
            </a:r>
          </a:p>
        </p:txBody>
      </p:sp>
      <p:pic>
        <p:nvPicPr>
          <p:cNvPr id="137218" name="Picture 2" descr="Image result for job training metho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123170"/>
            <a:ext cx="1810172" cy="1293119"/>
          </a:xfrm>
          <a:prstGeom prst="rect">
            <a:avLst/>
          </a:prstGeom>
          <a:noFill/>
          <a:extLst>
            <a:ext uri="{909E8E84-426E-40DD-AFC4-6F175D3DCCD1}">
              <a14:hiddenFill xmlns:a14="http://schemas.microsoft.com/office/drawing/2010/main">
                <a:solidFill>
                  <a:srgbClr val="FFFFFF"/>
                </a:solidFill>
              </a14:hiddenFill>
            </a:ext>
          </a:extLst>
        </p:spPr>
      </p:pic>
      <p:pic>
        <p:nvPicPr>
          <p:cNvPr id="137220" name="Picture 4" descr="Image result for job training methods"/>
          <p:cNvPicPr>
            <a:picLocks noChangeAspect="1" noChangeArrowheads="1"/>
          </p:cNvPicPr>
          <p:nvPr/>
        </p:nvPicPr>
        <p:blipFill rotWithShape="1">
          <a:blip r:embed="rId4">
            <a:extLst>
              <a:ext uri="{28A0092B-C50C-407E-A947-70E740481C1C}">
                <a14:useLocalDpi xmlns:a14="http://schemas.microsoft.com/office/drawing/2010/main" val="0"/>
              </a:ext>
            </a:extLst>
          </a:blip>
          <a:srcRect l="8137" t="29737" r="51702" b="24064"/>
          <a:stretch/>
        </p:blipFill>
        <p:spPr bwMode="auto">
          <a:xfrm>
            <a:off x="7020946" y="2564904"/>
            <a:ext cx="1809498" cy="1561136"/>
          </a:xfrm>
          <a:prstGeom prst="rect">
            <a:avLst/>
          </a:prstGeom>
          <a:noFill/>
          <a:extLst>
            <a:ext uri="{909E8E84-426E-40DD-AFC4-6F175D3DCCD1}">
              <a14:hiddenFill xmlns:a14="http://schemas.microsoft.com/office/drawing/2010/main">
                <a:solidFill>
                  <a:srgbClr val="FFFFFF"/>
                </a:solidFill>
              </a14:hiddenFill>
            </a:ext>
          </a:extLst>
        </p:spPr>
      </p:pic>
      <p:pic>
        <p:nvPicPr>
          <p:cNvPr id="137222" name="Picture 6" descr="Image result for job training methods"/>
          <p:cNvPicPr>
            <a:picLocks noChangeAspect="1" noChangeArrowheads="1"/>
          </p:cNvPicPr>
          <p:nvPr/>
        </p:nvPicPr>
        <p:blipFill rotWithShape="1">
          <a:blip r:embed="rId4">
            <a:extLst>
              <a:ext uri="{28A0092B-C50C-407E-A947-70E740481C1C}">
                <a14:useLocalDpi xmlns:a14="http://schemas.microsoft.com/office/drawing/2010/main" val="0"/>
              </a:ext>
            </a:extLst>
          </a:blip>
          <a:srcRect l="54599" t="29736" r="5239" b="5164"/>
          <a:stretch/>
        </p:blipFill>
        <p:spPr bwMode="auto">
          <a:xfrm>
            <a:off x="7020272" y="4329672"/>
            <a:ext cx="1806118" cy="2195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055338"/>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18.3 </a:t>
            </a:r>
            <a:r>
              <a:rPr lang="en-GB" sz="4000" dirty="0"/>
              <a:t>– </a:t>
            </a:r>
            <a:r>
              <a:rPr lang="en-GB" sz="4000" dirty="0" smtClean="0"/>
              <a:t>Forms of Training</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6061309" cy="53922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60" dirty="0"/>
              <a:t>Firms who value their staff and treat them well will be the long-term beneficiaries in terms of efficient, well trained staff who enjoy their work and working environment. Well motivated staff will keep staff turnover down</a:t>
            </a:r>
            <a:r>
              <a:rPr lang="en-US" sz="2460" dirty="0" smtClean="0"/>
              <a:t>.</a:t>
            </a:r>
          </a:p>
          <a:p>
            <a:pPr>
              <a:buClr>
                <a:schemeClr val="accent6">
                  <a:lumMod val="50000"/>
                </a:schemeClr>
              </a:buClr>
            </a:pPr>
            <a:r>
              <a:rPr lang="en-US" sz="2460" b="1" dirty="0">
                <a:solidFill>
                  <a:srgbClr val="FF0000"/>
                </a:solidFill>
              </a:rPr>
              <a:t>Show what you know</a:t>
            </a:r>
          </a:p>
          <a:p>
            <a:pPr marL="360363" indent="-360363">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is the difference between on-the-job training and off-the-job training?</a:t>
            </a:r>
          </a:p>
          <a:p>
            <a:pPr marL="360363" indent="-360363">
              <a:buClr>
                <a:schemeClr val="accent6">
                  <a:lumMod val="50000"/>
                </a:schemeClr>
              </a:buClr>
              <a:buFont typeface="+mj-lt"/>
              <a:buAutoNum type="arabicPeriod"/>
            </a:pPr>
            <a:r>
              <a:rPr lang="en-US" sz="2460" dirty="0" smtClean="0">
                <a:solidFill>
                  <a:srgbClr val="FF0000"/>
                </a:solidFill>
              </a:rPr>
              <a:t>If </a:t>
            </a:r>
            <a:r>
              <a:rPr lang="en-US" sz="2460" dirty="0">
                <a:solidFill>
                  <a:srgbClr val="FF0000"/>
                </a:solidFill>
              </a:rPr>
              <a:t>training is costly is it worth spending thousands of pounds on specialist courses for staff?</a:t>
            </a:r>
          </a:p>
          <a:p>
            <a:pPr marL="360363" indent="-360363">
              <a:buClr>
                <a:schemeClr val="accent6">
                  <a:lumMod val="50000"/>
                </a:schemeClr>
              </a:buClr>
              <a:buFont typeface="+mj-lt"/>
              <a:buAutoNum type="arabicPeriod"/>
            </a:pPr>
            <a:r>
              <a:rPr lang="en-US" sz="2460" dirty="0" smtClean="0">
                <a:solidFill>
                  <a:srgbClr val="FF0000"/>
                </a:solidFill>
              </a:rPr>
              <a:t>What </a:t>
            </a:r>
            <a:r>
              <a:rPr lang="en-US" sz="2460" dirty="0">
                <a:solidFill>
                  <a:srgbClr val="FF0000"/>
                </a:solidFill>
              </a:rPr>
              <a:t>is the link between well motivated staff and low labour turnover</a:t>
            </a:r>
            <a:r>
              <a:rPr lang="en-US" sz="2460" dirty="0" smtClean="0">
                <a:solidFill>
                  <a:srgbClr val="FF0000"/>
                </a:solidFill>
              </a:rPr>
              <a:t>?</a:t>
            </a:r>
            <a:endParaRPr lang="en-US" sz="2460" dirty="0">
              <a:solidFill>
                <a:srgbClr val="FF0000"/>
              </a:solidFill>
            </a:endParaRPr>
          </a:p>
        </p:txBody>
      </p:sp>
      <p:pic>
        <p:nvPicPr>
          <p:cNvPr id="137220" name="Picture 4" descr="Image result for job training methods"/>
          <p:cNvPicPr>
            <a:picLocks noChangeAspect="1" noChangeArrowheads="1"/>
          </p:cNvPicPr>
          <p:nvPr/>
        </p:nvPicPr>
        <p:blipFill rotWithShape="1">
          <a:blip r:embed="rId3">
            <a:extLst>
              <a:ext uri="{28A0092B-C50C-407E-A947-70E740481C1C}">
                <a14:useLocalDpi xmlns:a14="http://schemas.microsoft.com/office/drawing/2010/main" val="0"/>
              </a:ext>
            </a:extLst>
          </a:blip>
          <a:srcRect l="8137" t="29737" r="51702" b="24064"/>
          <a:stretch/>
        </p:blipFill>
        <p:spPr bwMode="auto">
          <a:xfrm>
            <a:off x="6300864" y="1102021"/>
            <a:ext cx="2530252" cy="2182963"/>
          </a:xfrm>
          <a:prstGeom prst="rect">
            <a:avLst/>
          </a:prstGeom>
          <a:noFill/>
          <a:extLst>
            <a:ext uri="{909E8E84-426E-40DD-AFC4-6F175D3DCCD1}">
              <a14:hiddenFill xmlns:a14="http://schemas.microsoft.com/office/drawing/2010/main">
                <a:solidFill>
                  <a:srgbClr val="FFFFFF"/>
                </a:solidFill>
              </a14:hiddenFill>
            </a:ext>
          </a:extLst>
        </p:spPr>
      </p:pic>
      <p:pic>
        <p:nvPicPr>
          <p:cNvPr id="137222" name="Picture 6" descr="Image result for job training methods"/>
          <p:cNvPicPr>
            <a:picLocks noChangeAspect="1" noChangeArrowheads="1"/>
          </p:cNvPicPr>
          <p:nvPr/>
        </p:nvPicPr>
        <p:blipFill rotWithShape="1">
          <a:blip r:embed="rId3">
            <a:extLst>
              <a:ext uri="{28A0092B-C50C-407E-A947-70E740481C1C}">
                <a14:useLocalDpi xmlns:a14="http://schemas.microsoft.com/office/drawing/2010/main" val="0"/>
              </a:ext>
            </a:extLst>
          </a:blip>
          <a:srcRect l="54599" t="29736" r="5239" b="5164"/>
          <a:stretch/>
        </p:blipFill>
        <p:spPr bwMode="auto">
          <a:xfrm>
            <a:off x="6300864" y="3455098"/>
            <a:ext cx="2525526" cy="3070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861486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18.4 </a:t>
            </a:r>
            <a:r>
              <a:rPr lang="en-GB" sz="4000" dirty="0"/>
              <a:t>– </a:t>
            </a:r>
            <a:r>
              <a:rPr lang="en-GB" sz="4000" dirty="0" smtClean="0"/>
              <a:t>Labour Turnover</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8652925" cy="5993949"/>
          </a:xfrm>
          <a:prstGeom prst="rect">
            <a:avLst/>
          </a:prstGeom>
        </p:spPr>
        <p:txBody>
          <a:bodyPr wrap="square">
            <a:spAutoFit/>
          </a:bodyPr>
          <a:lstStyle/>
          <a:p>
            <a:pPr marL="450850" indent="-450850">
              <a:buClr>
                <a:schemeClr val="accent6">
                  <a:lumMod val="50000"/>
                </a:schemeClr>
              </a:buClr>
              <a:buFont typeface="Wingdings 3" panose="05040102010807070707" pitchFamily="18" charset="2"/>
              <a:buChar char=""/>
            </a:pPr>
            <a:r>
              <a:rPr lang="en-US" sz="2700" dirty="0"/>
              <a:t>Labour turnover measures the rate at which employees leave their jobs</a:t>
            </a:r>
            <a:r>
              <a:rPr lang="en-US" sz="2700" dirty="0" smtClean="0"/>
              <a:t>.</a:t>
            </a:r>
            <a:br>
              <a:rPr lang="en-US" sz="2700" dirty="0" smtClean="0"/>
            </a:br>
            <a:endParaRPr lang="en-US" sz="1600" dirty="0"/>
          </a:p>
          <a:p>
            <a:pPr marL="3592513">
              <a:lnSpc>
                <a:spcPts val="1300"/>
              </a:lnSpc>
              <a:buClr>
                <a:schemeClr val="accent6">
                  <a:lumMod val="50000"/>
                </a:schemeClr>
              </a:buClr>
            </a:pPr>
            <a:r>
              <a:rPr lang="en-US" sz="2700" u="sng" dirty="0" smtClean="0">
                <a:solidFill>
                  <a:srgbClr val="FF0000"/>
                </a:solidFill>
              </a:rPr>
              <a:t>__Number </a:t>
            </a:r>
            <a:r>
              <a:rPr lang="en-US" sz="2700" u="sng" dirty="0">
                <a:solidFill>
                  <a:srgbClr val="FF0000"/>
                </a:solidFill>
              </a:rPr>
              <a:t>leaving per </a:t>
            </a:r>
            <a:r>
              <a:rPr lang="en-US" sz="2700" u="sng" dirty="0" smtClean="0">
                <a:solidFill>
                  <a:srgbClr val="FF0000"/>
                </a:solidFill>
              </a:rPr>
              <a:t>year__</a:t>
            </a:r>
          </a:p>
          <a:p>
            <a:pPr marL="541338">
              <a:lnSpc>
                <a:spcPts val="1300"/>
              </a:lnSpc>
              <a:buClr>
                <a:schemeClr val="accent6">
                  <a:lumMod val="50000"/>
                </a:schemeClr>
              </a:buClr>
            </a:pPr>
            <a:r>
              <a:rPr lang="en-US" sz="2700" dirty="0" smtClean="0">
                <a:solidFill>
                  <a:srgbClr val="FF0000"/>
                </a:solidFill>
              </a:rPr>
              <a:t>Labour Turnover =</a:t>
            </a:r>
            <a:endParaRPr lang="en-US" sz="2700" u="sng" dirty="0" smtClean="0">
              <a:solidFill>
                <a:srgbClr val="FF0000"/>
              </a:solidFill>
            </a:endParaRPr>
          </a:p>
          <a:p>
            <a:pPr marL="3503613">
              <a:lnSpc>
                <a:spcPts val="1300"/>
              </a:lnSpc>
              <a:buClr>
                <a:schemeClr val="accent6">
                  <a:lumMod val="50000"/>
                </a:schemeClr>
              </a:buClr>
            </a:pPr>
            <a:r>
              <a:rPr lang="en-US" sz="2700" dirty="0" smtClean="0">
                <a:solidFill>
                  <a:srgbClr val="FF0000"/>
                </a:solidFill>
              </a:rPr>
              <a:t>Average </a:t>
            </a:r>
            <a:r>
              <a:rPr lang="en-US" sz="2700" dirty="0">
                <a:solidFill>
                  <a:srgbClr val="FF0000"/>
                </a:solidFill>
              </a:rPr>
              <a:t>number of employees</a:t>
            </a:r>
            <a:endParaRPr lang="en-GB" sz="2700" dirty="0">
              <a:solidFill>
                <a:srgbClr val="FF0000"/>
              </a:solidFill>
            </a:endParaRPr>
          </a:p>
          <a:p>
            <a:pPr marL="450850" indent="-450850">
              <a:buClr>
                <a:schemeClr val="accent6">
                  <a:lumMod val="50000"/>
                </a:schemeClr>
              </a:buClr>
              <a:buFont typeface="Wingdings 3" panose="05040102010807070707" pitchFamily="18" charset="2"/>
              <a:buChar char=""/>
            </a:pPr>
            <a:r>
              <a:rPr lang="en-US" sz="2700" dirty="0" smtClean="0"/>
              <a:t>Consider </a:t>
            </a:r>
            <a:r>
              <a:rPr lang="en-US" sz="2700" dirty="0"/>
              <a:t>the following statement:</a:t>
            </a:r>
          </a:p>
          <a:p>
            <a:pPr marL="360363" algn="ctr">
              <a:buClr>
                <a:schemeClr val="accent6">
                  <a:lumMod val="50000"/>
                </a:schemeClr>
              </a:buClr>
            </a:pPr>
            <a:r>
              <a:rPr lang="en-US" sz="2700" dirty="0"/>
              <a:t>"A single event of recruitment is likely to </a:t>
            </a:r>
            <a:r>
              <a:rPr lang="en-US" sz="2700" dirty="0" smtClean="0"/>
              <a:t>have </a:t>
            </a:r>
            <a:br>
              <a:rPr lang="en-US" sz="2700" dirty="0" smtClean="0"/>
            </a:br>
            <a:r>
              <a:rPr lang="en-US" sz="2700" dirty="0" smtClean="0"/>
              <a:t>more </a:t>
            </a:r>
            <a:r>
              <a:rPr lang="en-US" sz="2700" dirty="0"/>
              <a:t>effect on </a:t>
            </a:r>
            <a:r>
              <a:rPr lang="en-US" sz="2700" dirty="0" smtClean="0"/>
              <a:t>a small </a:t>
            </a:r>
            <a:r>
              <a:rPr lang="en-US" sz="2700" dirty="0"/>
              <a:t>firm thon on </a:t>
            </a:r>
            <a:r>
              <a:rPr lang="en-US" sz="2700" dirty="0" smtClean="0"/>
              <a:t>a large </a:t>
            </a:r>
            <a:r>
              <a:rPr lang="en-US" sz="2700" dirty="0"/>
              <a:t>one."</a:t>
            </a:r>
          </a:p>
          <a:p>
            <a:pPr marL="450850" indent="-450850">
              <a:buClr>
                <a:schemeClr val="accent6">
                  <a:lumMod val="50000"/>
                </a:schemeClr>
              </a:buClr>
              <a:buFont typeface="Wingdings 3" panose="05040102010807070707" pitchFamily="18" charset="2"/>
              <a:buChar char=""/>
            </a:pPr>
            <a:r>
              <a:rPr lang="en-US" sz="2700" dirty="0"/>
              <a:t>Appointing a new person inappropriately in a business that has 15 employees is likely to impact on every employee. In a business that employs 1500 people the ripples are less likely to be felt. </a:t>
            </a:r>
            <a:endParaRPr lang="en-US" sz="2700" dirty="0" smtClean="0"/>
          </a:p>
          <a:p>
            <a:pPr marL="450850" indent="-450850">
              <a:buClr>
                <a:schemeClr val="accent6">
                  <a:lumMod val="50000"/>
                </a:schemeClr>
              </a:buClr>
              <a:buFont typeface="Wingdings 3" panose="05040102010807070707" pitchFamily="18" charset="2"/>
              <a:buChar char=""/>
            </a:pPr>
            <a:r>
              <a:rPr lang="en-US" sz="2700" dirty="0" smtClean="0"/>
              <a:t>All </a:t>
            </a:r>
            <a:r>
              <a:rPr lang="en-US" sz="2700" dirty="0"/>
              <a:t>appointments should go through a rigorous procedure, so as to avoid poor appointments, which may in the end lead to increased labour turnover</a:t>
            </a:r>
            <a:r>
              <a:rPr lang="en-US" sz="2700" dirty="0" smtClean="0"/>
              <a:t>.</a:t>
            </a:r>
            <a:endParaRPr lang="en-US" sz="2700" dirty="0"/>
          </a:p>
        </p:txBody>
      </p:sp>
    </p:spTree>
    <p:extLst>
      <p:ext uri="{BB962C8B-B14F-4D97-AF65-F5344CB8AC3E}">
        <p14:creationId xmlns:p14="http://schemas.microsoft.com/office/powerpoint/2010/main" val="266854923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18.4 </a:t>
            </a:r>
            <a:r>
              <a:rPr lang="en-GB" sz="4000" dirty="0"/>
              <a:t>– </a:t>
            </a:r>
            <a:r>
              <a:rPr lang="en-GB" sz="4000" dirty="0" smtClean="0"/>
              <a:t>Labour Turnover</a:t>
            </a:r>
            <a:endParaRPr lang="en-GB" sz="36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39555" y="1052736"/>
            <a:ext cx="6852725"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smtClean="0"/>
              <a:t>Many </a:t>
            </a:r>
            <a:r>
              <a:rPr lang="en-US" sz="2100" dirty="0"/>
              <a:t>businesses carry out regular appraisals of their employees, perhaps setting targets and discussing ways of working. Before starting on a round of appraisals, the business should know the percentage of labour turnover. A low labour turnover rate, reflecting the ability to retain staff, is an indication that the firm is doing something right. </a:t>
            </a:r>
            <a:endParaRPr lang="en-US" sz="2100" dirty="0" smtClean="0"/>
          </a:p>
          <a:p>
            <a:pPr marL="360363" indent="-360363">
              <a:buClr>
                <a:schemeClr val="accent6">
                  <a:lumMod val="50000"/>
                </a:schemeClr>
              </a:buClr>
              <a:buFont typeface="Wingdings 3" panose="05040102010807070707" pitchFamily="18" charset="2"/>
              <a:buChar char=""/>
            </a:pPr>
            <a:r>
              <a:rPr lang="en-US" sz="2100" dirty="0" smtClean="0"/>
              <a:t>Employees </a:t>
            </a:r>
            <a:r>
              <a:rPr lang="en-US" sz="2100" dirty="0"/>
              <a:t>are more likely to be happy in their work, less likely to take unwarranted time off and more likely to help increase the effectiveness of the organisation. If labour turnover is high, appraisals can be used as an opportunity to uncover possible causes and remedies.</a:t>
            </a:r>
          </a:p>
          <a:p>
            <a:pPr marL="360363" indent="-360363">
              <a:buClr>
                <a:schemeClr val="accent6">
                  <a:lumMod val="50000"/>
                </a:schemeClr>
              </a:buClr>
              <a:buFont typeface="Wingdings 3" panose="05040102010807070707" pitchFamily="18" charset="2"/>
              <a:buChar char=""/>
            </a:pPr>
            <a:r>
              <a:rPr lang="en-US" sz="2100" dirty="0"/>
              <a:t>High labour turnover is costly because new employees have to be recruited and this usually requires some training. Low labour turnover will be a significant advantage in maintaining competitiveness. </a:t>
            </a:r>
          </a:p>
        </p:txBody>
      </p:sp>
      <p:pic>
        <p:nvPicPr>
          <p:cNvPr id="142338" name="Picture 2" descr="Image result for high staff turnover reason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70" r="4609" b="5478"/>
          <a:stretch/>
        </p:blipFill>
        <p:spPr bwMode="auto">
          <a:xfrm>
            <a:off x="7060631" y="1075657"/>
            <a:ext cx="1759842" cy="1705272"/>
          </a:xfrm>
          <a:prstGeom prst="rect">
            <a:avLst/>
          </a:prstGeom>
          <a:noFill/>
          <a:extLst>
            <a:ext uri="{909E8E84-426E-40DD-AFC4-6F175D3DCCD1}">
              <a14:hiddenFill xmlns:a14="http://schemas.microsoft.com/office/drawing/2010/main">
                <a:solidFill>
                  <a:srgbClr val="FFFFFF"/>
                </a:solidFill>
              </a14:hiddenFill>
            </a:ext>
          </a:extLst>
        </p:spPr>
      </p:pic>
      <p:pic>
        <p:nvPicPr>
          <p:cNvPr id="142340" name="Picture 4" descr="Image result for high staff turnover reasons"/>
          <p:cNvPicPr>
            <a:picLocks noChangeAspect="1" noChangeArrowheads="1"/>
          </p:cNvPicPr>
          <p:nvPr/>
        </p:nvPicPr>
        <p:blipFill rotWithShape="1">
          <a:blip r:embed="rId4">
            <a:extLst>
              <a:ext uri="{28A0092B-C50C-407E-A947-70E740481C1C}">
                <a14:useLocalDpi xmlns:a14="http://schemas.microsoft.com/office/drawing/2010/main" val="0"/>
              </a:ext>
            </a:extLst>
          </a:blip>
          <a:srcRect b="7980"/>
          <a:stretch/>
        </p:blipFill>
        <p:spPr bwMode="auto">
          <a:xfrm>
            <a:off x="7060630" y="2895574"/>
            <a:ext cx="1763821" cy="1325514"/>
          </a:xfrm>
          <a:prstGeom prst="rect">
            <a:avLst/>
          </a:prstGeom>
          <a:noFill/>
          <a:extLst>
            <a:ext uri="{909E8E84-426E-40DD-AFC4-6F175D3DCCD1}">
              <a14:hiddenFill xmlns:a14="http://schemas.microsoft.com/office/drawing/2010/main">
                <a:solidFill>
                  <a:srgbClr val="FFFFFF"/>
                </a:solidFill>
              </a14:hiddenFill>
            </a:ext>
          </a:extLst>
        </p:spPr>
      </p:pic>
      <p:pic>
        <p:nvPicPr>
          <p:cNvPr id="142344" name="Picture 8" descr="Image result for high staff turnover reas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214"/>
          <a:stretch/>
        </p:blipFill>
        <p:spPr bwMode="auto">
          <a:xfrm>
            <a:off x="7060630" y="4338390"/>
            <a:ext cx="1759843" cy="1224667"/>
          </a:xfrm>
          <a:prstGeom prst="rect">
            <a:avLst/>
          </a:prstGeom>
          <a:noFill/>
          <a:extLst>
            <a:ext uri="{909E8E84-426E-40DD-AFC4-6F175D3DCCD1}">
              <a14:hiddenFill xmlns:a14="http://schemas.microsoft.com/office/drawing/2010/main">
                <a:solidFill>
                  <a:srgbClr val="FFFFFF"/>
                </a:solidFill>
              </a14:hiddenFill>
            </a:ext>
          </a:extLst>
        </p:spPr>
      </p:pic>
      <p:pic>
        <p:nvPicPr>
          <p:cNvPr id="142346" name="Picture 10" descr="Image result for high staff turnover reason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9222"/>
          <a:stretch/>
        </p:blipFill>
        <p:spPr bwMode="auto">
          <a:xfrm>
            <a:off x="7060630" y="5680359"/>
            <a:ext cx="1759843" cy="916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84822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60" b="1" dirty="0">
                <a:solidFill>
                  <a:srgbClr val="1F497D"/>
                </a:solidFill>
                <a:latin typeface="Arial" charset="0"/>
              </a:rPr>
              <a:t>Evidence A The Low Cost, No Frills Airline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Ryanair (founded 1985) is Europe’s only ultra-low cost airline, operating more than 1,500 flights per day across 28 countries, connecting 178 destinations. Ryanair currently employs more than 8,500 people. In 2012–2013, passenger traffic grew by 5% to 79.3 million, revenues increased by 13% to €4.8 billion and profit was up 13% to €569 million.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In summer 2013, Ryanair added another 200 routes and seven new bases, including Marrakesh in Morocco. This should help the number of passengers to increase to 81.5 million in 2014.</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Although they still have the lowest fares in Europe, Ryanair’s average fares rose by 6% over the year. But the biggest revenue-earner came from a 20% jump in sales of additional services 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2014</a:t>
            </a:r>
            <a:endParaRPr lang="en-GB" sz="3200" dirty="0"/>
          </a:p>
        </p:txBody>
      </p:sp>
      <p:sp>
        <p:nvSpPr>
          <p:cNvPr id="3" name="TextBox 2">
            <a:hlinkClick r:id="rId3" action="ppaction://hlinkfile"/>
          </p:cNvPr>
          <p:cNvSpPr txBox="1"/>
          <p:nvPr/>
        </p:nvSpPr>
        <p:spPr>
          <a:xfrm>
            <a:off x="8244408" y="105273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6795765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 Low Cost but at a price…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Ryanair’s cost per passenger is the lowest in Europe by some margin, with main rival EasyJet being 67% higher than that of Ryanair. Ryanair uses smaller, lower cost airports with faster turnaround times of only 25 minutes, which allows the airline to maximize aircraft utilisation. It also benefits from high seat density (189 seats per aircraft, compared with 156 seats for EasyJet) with an aircraft capacity utilisation of 82%.</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 has a younger fleet of aircraft giving them advantages of fuel efficiency and lower maintenance costs. In addition, Ryanair’s labour force is more productive and flexible: 50% of flight crew are contracted and employed only when required.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There is a downside to cutting costs and Ryanair is frequently featured in surveys as having one of the weakest brands in European aviation. Ryanair is seen as mean, uncaring and money-grabbing, and social media sites are used to reinforce this image as well as complain about poor customer service. Despite this, passenger numbers are set to rise by 4-5%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2014</a:t>
            </a:r>
            <a:endParaRPr lang="en-GB" sz="3200" dirty="0"/>
          </a:p>
        </p:txBody>
      </p:sp>
      <p:sp>
        <p:nvSpPr>
          <p:cNvPr id="4" name="TextBox 3">
            <a:hlinkClick r:id="rId3" action="ppaction://hlinkfile"/>
          </p:cNvPr>
          <p:cNvSpPr txBox="1"/>
          <p:nvPr/>
        </p:nvSpPr>
        <p:spPr>
          <a:xfrm>
            <a:off x="8310142" y="494116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3531408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2014</a:t>
            </a:r>
            <a:endParaRPr lang="en-GB" sz="32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5" action="ppaction://hlinkfile"/>
          </p:cNvPr>
          <p:cNvSpPr txBox="1"/>
          <p:nvPr/>
        </p:nvSpPr>
        <p:spPr>
          <a:xfrm>
            <a:off x="8244408" y="414152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2487359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a:spcAft>
                <a:spcPts val="400"/>
              </a:spcAft>
              <a:buClr>
                <a:srgbClr val="F79646">
                  <a:lumMod val="50000"/>
                </a:srgbClr>
              </a:buClr>
              <a:tabLst>
                <a:tab pos="8345488" algn="r"/>
              </a:tabLst>
            </a:pPr>
            <a:r>
              <a:rPr lang="en-US" sz="2000" dirty="0" smtClean="0">
                <a:solidFill>
                  <a:srgbClr val="FF0000"/>
                </a:solidFill>
              </a:rPr>
              <a:t>As </a:t>
            </a:r>
            <a:r>
              <a:rPr lang="en-US" sz="2000" dirty="0">
                <a:solidFill>
                  <a:srgbClr val="FF0000"/>
                </a:solidFill>
              </a:rPr>
              <a:t>Ryanair continues to expand it will need to recruit more staff.</a:t>
            </a:r>
          </a:p>
          <a:p>
            <a:pPr marL="457200" indent="-457200">
              <a:spcAft>
                <a:spcPts val="400"/>
              </a:spcAft>
              <a:buClr>
                <a:srgbClr val="F79646">
                  <a:lumMod val="50000"/>
                </a:srgbClr>
              </a:buClr>
              <a:buFont typeface="+mj-lt"/>
              <a:buAutoNum type="arabicPeriod" startAt="11"/>
              <a:tabLst>
                <a:tab pos="8345488" algn="r"/>
              </a:tabLst>
            </a:pPr>
            <a:r>
              <a:rPr lang="en-US" sz="2000" dirty="0" smtClean="0">
                <a:solidFill>
                  <a:srgbClr val="FF0000"/>
                </a:solidFill>
              </a:rPr>
              <a:t>Evaluate </a:t>
            </a:r>
            <a:r>
              <a:rPr lang="en-US" sz="2000" dirty="0">
                <a:solidFill>
                  <a:srgbClr val="FF0000"/>
                </a:solidFill>
              </a:rPr>
              <a:t>the methods it could use to do this.. </a:t>
            </a:r>
            <a:r>
              <a:rPr lang="en-US" sz="200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 (</a:t>
            </a:r>
            <a:r>
              <a:rPr lang="en-US" sz="2000" dirty="0">
                <a:solidFill>
                  <a:srgbClr val="FF0000"/>
                </a:solidFill>
                <a:latin typeface="Arial" charset="0"/>
              </a:rPr>
              <a:t>Total for Question </a:t>
            </a:r>
            <a:r>
              <a:rPr lang="en-US" sz="2000" dirty="0" smtClean="0">
                <a:solidFill>
                  <a:srgbClr val="FF0000"/>
                </a:solidFill>
                <a:latin typeface="Arial" charset="0"/>
              </a:rPr>
              <a:t>11 </a:t>
            </a:r>
            <a:r>
              <a:rPr lang="en-US" sz="2000" dirty="0">
                <a:solidFill>
                  <a:srgbClr val="FF0000"/>
                </a:solidFill>
                <a:latin typeface="Arial" charset="0"/>
              </a:rPr>
              <a:t>= </a:t>
            </a:r>
            <a:r>
              <a:rPr lang="en-US" sz="2000" dirty="0" smtClean="0">
                <a:solidFill>
                  <a:srgbClr val="FF0000"/>
                </a:solidFill>
                <a:latin typeface="Arial" charset="0"/>
              </a:rPr>
              <a:t>14 </a:t>
            </a:r>
            <a:r>
              <a:rPr lang="en-US" sz="2000"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2014</a:t>
            </a:r>
            <a:endParaRPr lang="en-GB" sz="3200" dirty="0"/>
          </a:p>
        </p:txBody>
      </p:sp>
      <p:sp>
        <p:nvSpPr>
          <p:cNvPr id="4" name="TextBox 3">
            <a:hlinkClick r:id="rId3" action="ppaction://hlinkfile"/>
          </p:cNvPr>
          <p:cNvSpPr txBox="1"/>
          <p:nvPr/>
        </p:nvSpPr>
        <p:spPr>
          <a:xfrm>
            <a:off x="8244408" y="342144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09313716"/>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a:t>
            </a:r>
            <a:r>
              <a:rPr lang="en-GB" sz="3600" dirty="0" smtClean="0"/>
              <a:t>January 2014</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922113433"/>
              </p:ext>
            </p:extLst>
          </p:nvPr>
        </p:nvGraphicFramePr>
        <p:xfrm>
          <a:off x="251520" y="1124744"/>
          <a:ext cx="8640960" cy="5318760"/>
        </p:xfrm>
        <a:graphic>
          <a:graphicData uri="http://schemas.openxmlformats.org/drawingml/2006/table">
            <a:tbl>
              <a:tblPr firstRow="1" bandRow="1">
                <a:tableStyleId>{5C22544A-7EE6-4342-B048-85BDC9FD1C3A}</a:tableStyleId>
              </a:tblPr>
              <a:tblGrid>
                <a:gridCol w="720080"/>
                <a:gridCol w="720080"/>
                <a:gridCol w="3744416"/>
                <a:gridCol w="2138270"/>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500" b="0" dirty="0" smtClean="0">
                          <a:solidFill>
                            <a:schemeClr val="tx1"/>
                          </a:solidFill>
                          <a:latin typeface="Arial" panose="020B0604020202020204" pitchFamily="34" charset="0"/>
                          <a:cs typeface="Arial" panose="020B0604020202020204" pitchFamily="34" charset="0"/>
                        </a:rPr>
                        <a:t>As Ryanair continues to expand it will need to recruit more staff.</a:t>
                      </a:r>
                    </a:p>
                    <a:p>
                      <a:r>
                        <a:rPr lang="en-US" sz="1500" b="0" dirty="0" smtClean="0">
                          <a:solidFill>
                            <a:schemeClr val="tx1"/>
                          </a:solidFill>
                          <a:latin typeface="Arial" panose="020B0604020202020204" pitchFamily="34" charset="0"/>
                          <a:cs typeface="Arial" panose="020B0604020202020204" pitchFamily="34" charset="0"/>
                        </a:rPr>
                        <a:t>Evaluate the methods it could use to do this.</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14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1" dirty="0" smtClean="0">
                          <a:solidFill>
                            <a:schemeClr val="tx1"/>
                          </a:solidFill>
                          <a:latin typeface="Arial" panose="020B0604020202020204" pitchFamily="34" charset="0"/>
                          <a:cs typeface="Arial" panose="020B0604020202020204" pitchFamily="34" charset="0"/>
                        </a:rPr>
                        <a:t>Descriptor</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400" b="1" dirty="0" smtClean="0">
                          <a:solidFill>
                            <a:schemeClr val="tx1"/>
                          </a:solidFill>
                          <a:latin typeface="Arial" panose="020B0604020202020204" pitchFamily="34" charset="0"/>
                          <a:cs typeface="Arial" panose="020B0604020202020204" pitchFamily="34" charset="0"/>
                        </a:rPr>
                        <a:t>Possible content</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0" i="0" u="none" strike="noStrike" baseline="0" dirty="0" smtClean="0">
                          <a:solidFill>
                            <a:srgbClr val="000000"/>
                          </a:solidFill>
                          <a:latin typeface="Arial" panose="020B0604020202020204" pitchFamily="34" charset="0"/>
                          <a:cs typeface="Arial" panose="020B0604020202020204" pitchFamily="34" charset="0"/>
                        </a:rPr>
                        <a:t>Knowledge/understanding of </a:t>
                      </a:r>
                    </a:p>
                    <a:p>
                      <a:r>
                        <a:rPr lang="en-US" sz="1400" b="0" i="0" u="none" strike="noStrike" baseline="0" dirty="0" smtClean="0">
                          <a:solidFill>
                            <a:srgbClr val="000000"/>
                          </a:solidFill>
                          <a:latin typeface="Arial" panose="020B0604020202020204" pitchFamily="34" charset="0"/>
                          <a:cs typeface="Arial" panose="020B0604020202020204" pitchFamily="34" charset="0"/>
                        </a:rPr>
                        <a:t>what is meant by internal recruitment and external recruitment </a:t>
                      </a:r>
                    </a:p>
                    <a:p>
                      <a:r>
                        <a:rPr lang="en-US" sz="1400" b="1" i="0" u="none" strike="noStrike" baseline="0" dirty="0" smtClean="0">
                          <a:solidFill>
                            <a:srgbClr val="000000"/>
                          </a:solidFill>
                          <a:latin typeface="Arial" panose="020B0604020202020204" pitchFamily="34" charset="0"/>
                          <a:cs typeface="Arial" panose="020B0604020202020204" pitchFamily="34" charset="0"/>
                        </a:rPr>
                        <a:t>NB a list of recruitment methods without context is restricted to L1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Material presented is often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irrelevant and lacks organisation.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Frequent punctuation and/or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grammar errors are likely to be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present and the writing is generally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unclear..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r>
                        <a:rPr lang="en-US" sz="1400" b="0" i="0" u="none" strike="noStrike" baseline="0" dirty="0" smtClean="0">
                          <a:solidFill>
                            <a:srgbClr val="000000"/>
                          </a:solidFill>
                          <a:latin typeface="Arial" panose="020B0604020202020204" pitchFamily="34" charset="0"/>
                          <a:cs typeface="Arial" panose="020B0604020202020204" pitchFamily="34" charset="0"/>
                        </a:rPr>
                        <a:t>e.g. internal recruitment is when potential applicants are found within an organisation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external recruitment is when potential candidates are found from outside the organisation either by advertising or using recruitment agencies 	</a:t>
                      </a: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400" b="0" i="0" u="none" strike="noStrike" baseline="0" dirty="0" smtClean="0">
                          <a:solidFill>
                            <a:srgbClr val="000000"/>
                          </a:solidFill>
                          <a:latin typeface="Arial" panose="020B0604020202020204" pitchFamily="34" charset="0"/>
                          <a:cs typeface="Arial" panose="020B0604020202020204" pitchFamily="34" charset="0"/>
                        </a:rPr>
                        <a:t>i.e. the answer must be </a:t>
                      </a:r>
                    </a:p>
                    <a:p>
                      <a:r>
                        <a:rPr lang="en-US" sz="14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400" b="0" i="0" u="none" strike="noStrike" baseline="0" dirty="0" smtClean="0">
                          <a:solidFill>
                            <a:srgbClr val="000000"/>
                          </a:solidFill>
                          <a:latin typeface="Arial" panose="020B0604020202020204" pitchFamily="34" charset="0"/>
                          <a:cs typeface="Arial" panose="020B0604020202020204" pitchFamily="34" charset="0"/>
                        </a:rPr>
                        <a:t> and applied to Ryanair </a:t>
                      </a:r>
                    </a:p>
                    <a:p>
                      <a:r>
                        <a:rPr lang="en-US" sz="1400" b="0" i="1" u="none" strike="noStrike" baseline="0" dirty="0" smtClean="0">
                          <a:solidFill>
                            <a:srgbClr val="000000"/>
                          </a:solidFill>
                          <a:latin typeface="Arial" panose="020B0604020202020204" pitchFamily="34" charset="0"/>
                          <a:cs typeface="Arial" panose="020B0604020202020204" pitchFamily="34" charset="0"/>
                        </a:rPr>
                        <a:t>Material is presented with some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relevance but there are likely to be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passages which lack proper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organisation. Punctuation and/or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grammar errors are likely to be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present that affect clarity and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coherence.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r>
                        <a:rPr lang="en-US" sz="1400" b="0" i="0" u="none" strike="noStrike" baseline="0" dirty="0" smtClean="0">
                          <a:solidFill>
                            <a:srgbClr val="000000"/>
                          </a:solidFill>
                          <a:latin typeface="Arial" panose="020B0604020202020204" pitchFamily="34" charset="0"/>
                          <a:cs typeface="Arial" panose="020B0604020202020204" pitchFamily="34" charset="0"/>
                        </a:rPr>
                        <a:t>e.g. Ryanair could promote existing cabin crew to the new routes in Marrakech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Ryanair advertise on their website (Evidence B) for new staff 	</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558168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47484280"/>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 – Exam Questions – January 2014</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266064799"/>
              </p:ext>
            </p:extLst>
          </p:nvPr>
        </p:nvGraphicFramePr>
        <p:xfrm>
          <a:off x="251520" y="1052736"/>
          <a:ext cx="8640961" cy="5166360"/>
        </p:xfrm>
        <a:graphic>
          <a:graphicData uri="http://schemas.openxmlformats.org/drawingml/2006/table">
            <a:tbl>
              <a:tblPr firstRow="1" bandRow="1">
                <a:tableStyleId>{5C22544A-7EE6-4342-B048-85BDC9FD1C3A}</a:tableStyleId>
              </a:tblPr>
              <a:tblGrid>
                <a:gridCol w="732285"/>
                <a:gridCol w="732285"/>
                <a:gridCol w="3647998"/>
                <a:gridCol w="2283507"/>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8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8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14 marks</a:t>
                      </a:r>
                      <a:endParaRPr lang="en-GB" sz="15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1" dirty="0" smtClean="0">
                          <a:solidFill>
                            <a:schemeClr val="tx1"/>
                          </a:solidFill>
                          <a:latin typeface="Arial" panose="020B0604020202020204" pitchFamily="34" charset="0"/>
                          <a:cs typeface="Arial" panose="020B0604020202020204" pitchFamily="34" charset="0"/>
                        </a:rPr>
                        <a:t>Descriptor</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400" b="1" dirty="0" smtClean="0">
                          <a:solidFill>
                            <a:schemeClr val="tx1"/>
                          </a:solidFill>
                          <a:latin typeface="Arial" panose="020B0604020202020204" pitchFamily="34" charset="0"/>
                          <a:cs typeface="Arial" panose="020B0604020202020204" pitchFamily="34" charset="0"/>
                        </a:rPr>
                        <a:t>Example</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Analysis in context must be present, i.e. the candidate must give reasons/causes/costs/consequences of the different methods of recruitment and selection for Ryanair </a:t>
                      </a:r>
                    </a:p>
                    <a:p>
                      <a:pPr>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NB if analysis is not in context limit to Level 2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600" b="0" i="1" u="none" strike="noStrike" baseline="0" dirty="0" smtClean="0">
                          <a:solidFill>
                            <a:srgbClr val="000000"/>
                          </a:solidFill>
                          <a:latin typeface="Arial" panose="020B0604020202020204" pitchFamily="34" charset="0"/>
                          <a:cs typeface="Arial" panose="020B0604020202020204" pitchFamily="34" charset="0"/>
                        </a:rPr>
                        <a:t>Material is presented in a generally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600" b="0" i="1" u="none" strike="noStrike" baseline="0" dirty="0" smtClean="0">
                          <a:solidFill>
                            <a:srgbClr val="000000"/>
                          </a:solidFill>
                          <a:latin typeface="Arial" panose="020B0604020202020204" pitchFamily="34" charset="0"/>
                          <a:cs typeface="Arial" panose="020B0604020202020204" pitchFamily="34" charset="0"/>
                        </a:rPr>
                        <a:t>relevant and logical way but this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600" b="0" i="1" u="none" strike="noStrike" baseline="0" dirty="0" smtClean="0">
                          <a:solidFill>
                            <a:srgbClr val="000000"/>
                          </a:solidFill>
                          <a:latin typeface="Arial" panose="020B0604020202020204" pitchFamily="34" charset="0"/>
                          <a:cs typeface="Arial" panose="020B0604020202020204" pitchFamily="34" charset="0"/>
                        </a:rPr>
                        <a:t>may not be sustained throughout.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GB" sz="1600" b="0" i="1" u="none" strike="noStrike" baseline="0" dirty="0" smtClean="0">
                          <a:solidFill>
                            <a:srgbClr val="000000"/>
                          </a:solidFill>
                          <a:latin typeface="Arial" panose="020B0604020202020204" pitchFamily="34" charset="0"/>
                          <a:cs typeface="Arial" panose="020B0604020202020204" pitchFamily="34" charset="0"/>
                        </a:rPr>
                        <a:t>Some punctuation and/or grammar </a:t>
                      </a:r>
                      <a:endParaRPr lang="en-GB"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600" b="0" i="1" u="none" strike="noStrike" baseline="0" dirty="0" smtClean="0">
                          <a:solidFill>
                            <a:srgbClr val="000000"/>
                          </a:solidFill>
                          <a:latin typeface="Arial" panose="020B0604020202020204" pitchFamily="34" charset="0"/>
                          <a:cs typeface="Arial" panose="020B0604020202020204" pitchFamily="34" charset="0"/>
                        </a:rPr>
                        <a:t>errors may be found which cause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600" b="0" i="1" u="none" strike="noStrike" baseline="0" dirty="0" smtClean="0">
                          <a:solidFill>
                            <a:srgbClr val="000000"/>
                          </a:solidFill>
                          <a:latin typeface="Arial" panose="020B0604020202020204" pitchFamily="34" charset="0"/>
                          <a:cs typeface="Arial" panose="020B0604020202020204" pitchFamily="34" charset="0"/>
                        </a:rPr>
                        <a:t>some passages to lack clarity or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GB" sz="1600" b="0" i="1" u="none" strike="noStrike" baseline="0" dirty="0" smtClean="0">
                          <a:solidFill>
                            <a:srgbClr val="000000"/>
                          </a:solidFill>
                          <a:latin typeface="Arial" panose="020B0604020202020204" pitchFamily="34" charset="0"/>
                          <a:cs typeface="Arial" panose="020B0604020202020204" pitchFamily="34" charset="0"/>
                        </a:rPr>
                        <a:t>coherence. </a:t>
                      </a:r>
                      <a:r>
                        <a:rPr lang="en-GB" sz="16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If Ryanair use internal recruitment they may save money as there is less need for training as the staff is already familiar with their procedures </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prospects of internal promotion at Ryanair may be a strong motivator for existing staff </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If Ryanair use external recruitment they may attract a wider range of potential candidates because their website can be seen by many potential candidates </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recruitment agencies can be specialist and experienced in finding certain types of workers such as pilots and aircraft engineers	</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119675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6385724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 – Exam Questions – January 2014</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737681446"/>
              </p:ext>
            </p:extLst>
          </p:nvPr>
        </p:nvGraphicFramePr>
        <p:xfrm>
          <a:off x="251520" y="1052736"/>
          <a:ext cx="8640961" cy="5652066"/>
        </p:xfrm>
        <a:graphic>
          <a:graphicData uri="http://schemas.openxmlformats.org/drawingml/2006/table">
            <a:tbl>
              <a:tblPr firstRow="1" bandRow="1">
                <a:tableStyleId>{5C22544A-7EE6-4342-B048-85BDC9FD1C3A}</a:tableStyleId>
              </a:tblPr>
              <a:tblGrid>
                <a:gridCol w="732285"/>
                <a:gridCol w="732285"/>
                <a:gridCol w="3936030"/>
                <a:gridCol w="1995475"/>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4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4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14 marks</a:t>
                      </a:r>
                      <a:endParaRPr lang="en-GB" sz="15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400" b="1" dirty="0" smtClean="0">
                          <a:solidFill>
                            <a:schemeClr val="tx1"/>
                          </a:solidFill>
                          <a:latin typeface="Arial" panose="020B0604020202020204" pitchFamily="34" charset="0"/>
                          <a:cs typeface="Arial" panose="020B0604020202020204" pitchFamily="34" charset="0"/>
                        </a:rPr>
                        <a:t>Level</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1" dirty="0" smtClean="0">
                          <a:solidFill>
                            <a:schemeClr val="tx1"/>
                          </a:solidFill>
                          <a:latin typeface="Arial" panose="020B0604020202020204" pitchFamily="34" charset="0"/>
                          <a:cs typeface="Arial" panose="020B0604020202020204" pitchFamily="34" charset="0"/>
                        </a:rPr>
                        <a:t>Mark</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1" dirty="0" smtClean="0">
                          <a:solidFill>
                            <a:schemeClr val="tx1"/>
                          </a:solidFill>
                          <a:latin typeface="Arial" panose="020B0604020202020204" pitchFamily="34" charset="0"/>
                          <a:cs typeface="Arial" panose="020B0604020202020204" pitchFamily="34" charset="0"/>
                        </a:rPr>
                        <a:t>Descriptor</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400" b="1" dirty="0" smtClean="0">
                          <a:solidFill>
                            <a:schemeClr val="tx1"/>
                          </a:solidFill>
                          <a:latin typeface="Arial" panose="020B0604020202020204" pitchFamily="34" charset="0"/>
                          <a:cs typeface="Arial" panose="020B0604020202020204" pitchFamily="34" charset="0"/>
                        </a:rPr>
                        <a:t>Example</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400" b="0" dirty="0" smtClean="0">
                          <a:solidFill>
                            <a:schemeClr val="tx1"/>
                          </a:solidFill>
                          <a:latin typeface="Arial" panose="020B0604020202020204" pitchFamily="34" charset="0"/>
                          <a:cs typeface="Arial" panose="020B0604020202020204" pitchFamily="34" charset="0"/>
                        </a:rPr>
                        <a:t>4</a:t>
                      </a:r>
                      <a:endParaRPr lang="en-GB" sz="14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400" b="1" dirty="0" smtClean="0">
                          <a:solidFill>
                            <a:schemeClr val="tx1"/>
                          </a:solidFill>
                          <a:latin typeface="Arial" panose="020B0604020202020204" pitchFamily="34" charset="0"/>
                          <a:cs typeface="Arial" panose="020B0604020202020204" pitchFamily="34" charset="0"/>
                        </a:rPr>
                        <a:t>7-14</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400" b="1" i="0" u="none" strike="noStrike" baseline="0" dirty="0" smtClean="0">
                          <a:solidFill>
                            <a:srgbClr val="000000"/>
                          </a:solidFill>
                          <a:latin typeface="Arial" panose="020B0604020202020204" pitchFamily="34" charset="0"/>
                          <a:cs typeface="Arial" panose="020B0604020202020204" pitchFamily="34" charset="0"/>
                        </a:rPr>
                        <a:t>Low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9-10 marks </a:t>
                      </a:r>
                    </a:p>
                    <a:p>
                      <a:r>
                        <a:rPr lang="en-GB" sz="1400" b="0" i="0" u="none" strike="noStrike" baseline="0" dirty="0" smtClean="0">
                          <a:solidFill>
                            <a:srgbClr val="000000"/>
                          </a:solidFill>
                          <a:latin typeface="Arial" panose="020B0604020202020204" pitchFamily="34" charset="0"/>
                          <a:cs typeface="Arial" panose="020B0604020202020204" pitchFamily="34" charset="0"/>
                        </a:rPr>
                        <a:t>Evaluation must be present </a:t>
                      </a:r>
                    </a:p>
                    <a:p>
                      <a:r>
                        <a:rPr lang="en-US" sz="1400" b="0" i="0" u="none" strike="noStrike" baseline="0" dirty="0" smtClean="0">
                          <a:solidFill>
                            <a:srgbClr val="000000"/>
                          </a:solidFill>
                          <a:latin typeface="Arial" panose="020B0604020202020204" pitchFamily="34" charset="0"/>
                          <a:cs typeface="Arial" panose="020B0604020202020204" pitchFamily="34" charset="0"/>
                        </a:rPr>
                        <a:t>and in context on one side, e.g. showing possible advantages and disadvantages internal and external methods of recruitment for Ryanair </a:t>
                      </a:r>
                    </a:p>
                    <a:p>
                      <a:r>
                        <a:rPr lang="en-US" sz="1400" b="1" i="0" u="none" strike="noStrike" baseline="0" dirty="0" smtClean="0">
                          <a:solidFill>
                            <a:srgbClr val="000000"/>
                          </a:solidFill>
                          <a:latin typeface="Arial" panose="020B0604020202020204" pitchFamily="34" charset="0"/>
                          <a:cs typeface="Arial" panose="020B0604020202020204" pitchFamily="34" charset="0"/>
                        </a:rPr>
                        <a:t>Mid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11-12 marks </a:t>
                      </a:r>
                    </a:p>
                    <a:p>
                      <a:r>
                        <a:rPr lang="en-GB" sz="1400" b="0" i="0" u="none" strike="noStrike" baseline="0" dirty="0" smtClean="0">
                          <a:solidFill>
                            <a:srgbClr val="000000"/>
                          </a:solidFill>
                          <a:latin typeface="Arial" panose="020B0604020202020204" pitchFamily="34" charset="0"/>
                          <a:cs typeface="Arial" panose="020B0604020202020204" pitchFamily="34" charset="0"/>
                        </a:rPr>
                        <a:t>Evaluation must be present </a:t>
                      </a:r>
                    </a:p>
                    <a:p>
                      <a:r>
                        <a:rPr lang="en-US" sz="1400" b="0" i="0" u="none" strike="noStrike" baseline="0" dirty="0" smtClean="0">
                          <a:solidFill>
                            <a:srgbClr val="000000"/>
                          </a:solidFill>
                          <a:latin typeface="Arial" panose="020B0604020202020204" pitchFamily="34" charset="0"/>
                          <a:cs typeface="Arial" panose="020B0604020202020204" pitchFamily="34" charset="0"/>
                        </a:rPr>
                        <a:t>and in context on both </a:t>
                      </a:r>
                    </a:p>
                    <a:p>
                      <a:r>
                        <a:rPr lang="en-US" sz="1400" b="0" i="0" u="none" strike="noStrike" baseline="0" dirty="0" smtClean="0">
                          <a:solidFill>
                            <a:srgbClr val="000000"/>
                          </a:solidFill>
                          <a:latin typeface="Arial" panose="020B0604020202020204" pitchFamily="34" charset="0"/>
                          <a:cs typeface="Arial" panose="020B0604020202020204" pitchFamily="34" charset="0"/>
                        </a:rPr>
                        <a:t>sides, to show the impact of internal and external recruitment methods </a:t>
                      </a:r>
                    </a:p>
                    <a:p>
                      <a:r>
                        <a:rPr lang="en-US" sz="140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13-14 marks </a:t>
                      </a:r>
                    </a:p>
                    <a:p>
                      <a:r>
                        <a:rPr lang="en-US" sz="1400" b="0" i="0" u="none" strike="noStrike" baseline="0" dirty="0" smtClean="0">
                          <a:solidFill>
                            <a:srgbClr val="000000"/>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 </a:t>
                      </a:r>
                    </a:p>
                    <a:p>
                      <a:r>
                        <a:rPr lang="en-US" sz="140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Material is presented in a relevant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and logical way. Some punctuation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and/or grammar errors may be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US" sz="1400" b="0" i="1" u="none" strike="noStrike" baseline="0" dirty="0" smtClean="0">
                          <a:solidFill>
                            <a:srgbClr val="000000"/>
                          </a:solidFill>
                          <a:latin typeface="Arial" panose="020B0604020202020204" pitchFamily="34" charset="0"/>
                          <a:cs typeface="Arial" panose="020B0604020202020204" pitchFamily="34" charset="0"/>
                        </a:rPr>
                        <a:t>found but the writing has overall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r>
                        <a:rPr lang="en-GB" sz="1400" b="0" i="1" u="none" strike="noStrike" baseline="0" dirty="0" smtClean="0">
                          <a:solidFill>
                            <a:srgbClr val="000000"/>
                          </a:solidFill>
                          <a:latin typeface="Arial" panose="020B0604020202020204" pitchFamily="34" charset="0"/>
                          <a:cs typeface="Arial" panose="020B0604020202020204" pitchFamily="34" charset="0"/>
                        </a:rPr>
                        <a:t>clarity and coherence.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r>
                        <a:rPr lang="en-US" sz="1400" b="0" i="0" u="none" strike="noStrike" baseline="0" dirty="0" smtClean="0">
                          <a:solidFill>
                            <a:srgbClr val="000000"/>
                          </a:solidFill>
                          <a:latin typeface="Arial" panose="020B0604020202020204" pitchFamily="34" charset="0"/>
                          <a:cs typeface="Arial" panose="020B0604020202020204" pitchFamily="34" charset="0"/>
                        </a:rPr>
                        <a:t>e.g. Ryanair may find that there is a limited number of applicants from inside the business so will reduce its choice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An internal appointment will mean that another vacancy will be created so this will add to the cost of recruiting staff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External recruitment can be more time consuming/expensive than internal as references have to be called for, costs of induction training and interview costs may be greater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External recruitment agencies can be very expensive and still may not find the ideal candidate for the job. </a:t>
                      </a:r>
                    </a:p>
                    <a:p>
                      <a:r>
                        <a:rPr lang="en-US" sz="1400" b="0" i="0" u="none" strike="noStrike" baseline="0" dirty="0" smtClean="0">
                          <a:solidFill>
                            <a:srgbClr val="000000"/>
                          </a:solidFill>
                          <a:latin typeface="Arial" panose="020B0604020202020204" pitchFamily="34" charset="0"/>
                          <a:cs typeface="Arial" panose="020B0604020202020204" pitchFamily="34" charset="0"/>
                        </a:rPr>
                        <a:t>e.g. Ryanair could use a combination of internal and external methods and it depends upon the nature of the vacancy as to which is the best recruitment method to be used.	</a:t>
                      </a:r>
                    </a:p>
                    <a:p>
                      <a:pPr algn="l">
                        <a:spcAft>
                          <a:spcPts val="600"/>
                        </a:spcAft>
                      </a:pPr>
                      <a:endParaRPr lang="en-GB" sz="14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566124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396452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188600"/>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A Cola-Cola India turns 20</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The Coca-Cola drink was launched in Agra, India in 1993. Since then Coca-Cola India has grown rapidly, owning two of the country’s largest soft drinks brands – </a:t>
            </a:r>
            <a:r>
              <a:rPr lang="en-US" sz="1850" dirty="0" err="1">
                <a:solidFill>
                  <a:srgbClr val="1F497D"/>
                </a:solidFill>
                <a:latin typeface="Arial" charset="0"/>
              </a:rPr>
              <a:t>Thums</a:t>
            </a:r>
            <a:r>
              <a:rPr lang="en-US" sz="1850" dirty="0">
                <a:solidFill>
                  <a:srgbClr val="1F497D"/>
                </a:solidFill>
                <a:latin typeface="Arial" charset="0"/>
              </a:rPr>
              <a:t> Up and Sprite. Operations include over 7,000 Indian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distributors and more than 2.2 million retailers.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has invested more than $2bn in its </a:t>
            </a:r>
            <a:br>
              <a:rPr lang="en-US" sz="1850" dirty="0">
                <a:solidFill>
                  <a:srgbClr val="1F497D"/>
                </a:solidFill>
                <a:latin typeface="Arial" charset="0"/>
              </a:rPr>
            </a:br>
            <a:r>
              <a:rPr lang="en-US" sz="1850" dirty="0">
                <a:solidFill>
                  <a:srgbClr val="1F497D"/>
                </a:solidFill>
                <a:latin typeface="Arial" charset="0"/>
              </a:rPr>
              <a:t>Indian operations and provides direct employment to </a:t>
            </a:r>
            <a:br>
              <a:rPr lang="en-US" sz="1850" dirty="0">
                <a:solidFill>
                  <a:srgbClr val="1F497D"/>
                </a:solidFill>
                <a:latin typeface="Arial" charset="0"/>
              </a:rPr>
            </a:br>
            <a:r>
              <a:rPr lang="en-US" sz="1850" dirty="0">
                <a:solidFill>
                  <a:srgbClr val="1F497D"/>
                </a:solidFill>
                <a:latin typeface="Arial" charset="0"/>
              </a:rPr>
              <a:t>more than 25,000 people and indirect employment to </a:t>
            </a:r>
            <a:br>
              <a:rPr lang="en-US" sz="1850" dirty="0">
                <a:solidFill>
                  <a:srgbClr val="1F497D"/>
                </a:solidFill>
                <a:latin typeface="Arial" charset="0"/>
              </a:rPr>
            </a:br>
            <a:r>
              <a:rPr lang="en-US" sz="1850" dirty="0">
                <a:solidFill>
                  <a:srgbClr val="1F497D"/>
                </a:solidFill>
                <a:latin typeface="Arial" charset="0"/>
              </a:rPr>
              <a:t>more than 1,500,000 people through its vast supply and distribution system.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the country’s leading beverage company with an unmatched portfolio of beverages. These include Coca-Cola, Fanta Orange, </a:t>
            </a:r>
            <a:r>
              <a:rPr lang="en-US" sz="1850" dirty="0" err="1">
                <a:solidFill>
                  <a:srgbClr val="1F497D"/>
                </a:solidFill>
                <a:latin typeface="Arial" charset="0"/>
              </a:rPr>
              <a:t>Limca</a:t>
            </a:r>
            <a:r>
              <a:rPr lang="en-US" sz="1850" dirty="0">
                <a:solidFill>
                  <a:srgbClr val="1F497D"/>
                </a:solidFill>
                <a:latin typeface="Arial" charset="0"/>
              </a:rPr>
              <a:t>, Sprite, </a:t>
            </a:r>
            <a:r>
              <a:rPr lang="en-US" sz="1850" dirty="0" err="1">
                <a:solidFill>
                  <a:srgbClr val="1F497D"/>
                </a:solidFill>
                <a:latin typeface="Arial" charset="0"/>
              </a:rPr>
              <a:t>Thums</a:t>
            </a:r>
            <a:r>
              <a:rPr lang="en-US" sz="1850" dirty="0">
                <a:solidFill>
                  <a:srgbClr val="1F497D"/>
                </a:solidFill>
                <a:latin typeface="Arial" charset="0"/>
              </a:rPr>
              <a:t> Up, Burn, Kinley, </a:t>
            </a:r>
            <a:r>
              <a:rPr lang="en-US" sz="1850" dirty="0" err="1">
                <a:solidFill>
                  <a:srgbClr val="1F497D"/>
                </a:solidFill>
                <a:latin typeface="Arial" charset="0"/>
              </a:rPr>
              <a:t>Maaza</a:t>
            </a:r>
            <a:r>
              <a:rPr lang="en-US" sz="1850" dirty="0">
                <a:solidFill>
                  <a:srgbClr val="1F497D"/>
                </a:solidFill>
                <a:latin typeface="Arial" charset="0"/>
              </a:rPr>
              <a:t>, Minute Maid Pulpy Orange, Minute Maid </a:t>
            </a:r>
            <a:r>
              <a:rPr lang="en-US" sz="1850" dirty="0" err="1">
                <a:solidFill>
                  <a:srgbClr val="1F497D"/>
                </a:solidFill>
                <a:latin typeface="Arial" charset="0"/>
              </a:rPr>
              <a:t>Nimbu</a:t>
            </a:r>
            <a:r>
              <a:rPr lang="en-US" sz="1850" dirty="0">
                <a:solidFill>
                  <a:srgbClr val="1F497D"/>
                </a:solidFill>
                <a:latin typeface="Arial" charset="0"/>
              </a:rPr>
              <a:t> Fresh and the Georgia Gold range of teas and coffees and </a:t>
            </a:r>
            <a:r>
              <a:rPr lang="en-US" sz="1850" dirty="0" err="1">
                <a:solidFill>
                  <a:srgbClr val="1F497D"/>
                </a:solidFill>
                <a:latin typeface="Arial" charset="0"/>
              </a:rPr>
              <a:t>Vitingo</a:t>
            </a:r>
            <a:r>
              <a:rPr lang="en-US" sz="1850" dirty="0">
                <a:solidFill>
                  <a:srgbClr val="1F497D"/>
                </a:solidFill>
                <a:latin typeface="Arial" charset="0"/>
              </a:rPr>
              <a: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one of the largest domestic buyers of agricultural products such as sugar and mango pulp. The company’s business also positively impacts on industries such as glass, plastics, automobiles and banking.</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January 2015</a:t>
            </a:r>
            <a:endParaRPr lang="en-GB" sz="32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0400" y="2348880"/>
            <a:ext cx="2552080" cy="109029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4" action="ppaction://hlinkfile"/>
          </p:cNvPr>
          <p:cNvSpPr txBox="1"/>
          <p:nvPr/>
        </p:nvSpPr>
        <p:spPr>
          <a:xfrm>
            <a:off x="8244408" y="206084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7374075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190617"/>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B Coca-Cola India – Responsible Marketing</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As part of our marketing, we have a Global Responsible Marketing Policy and we do not market any products directly to children under 12. This means we will not use advertising directly targeted at audiences that have more than 35% of children under 12. Our policy applies to all of our beverages and the media outlets we use. We are proud to be part of the ‘India Pledge’, which is a commitment to change food and beverage advertising to children under the age of 12 years in India.</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January 2015</a:t>
            </a:r>
            <a:endParaRPr lang="en-GB" sz="32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5891" y="4869160"/>
            <a:ext cx="3488184" cy="1490218"/>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coca cola india products"/>
          <p:cNvPicPr>
            <a:picLocks noChangeAspect="1" noChangeArrowheads="1"/>
          </p:cNvPicPr>
          <p:nvPr/>
        </p:nvPicPr>
        <p:blipFill rotWithShape="1">
          <a:blip r:embed="rId4">
            <a:extLst>
              <a:ext uri="{28A0092B-C50C-407E-A947-70E740481C1C}">
                <a14:useLocalDpi xmlns:a14="http://schemas.microsoft.com/office/drawing/2010/main" val="0"/>
              </a:ext>
            </a:extLst>
          </a:blip>
          <a:srcRect l="5994" t="4025"/>
          <a:stretch/>
        </p:blipFill>
        <p:spPr bwMode="auto">
          <a:xfrm>
            <a:off x="265135" y="4509120"/>
            <a:ext cx="5256441" cy="21229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file"/>
          </p:cNvPr>
          <p:cNvSpPr txBox="1"/>
          <p:nvPr/>
        </p:nvSpPr>
        <p:spPr>
          <a:xfrm>
            <a:off x="8244408" y="104518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9795713"/>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34903"/>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New High-tech Bottling Plant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To mark its 20 years in India, Coca-Cola India opened a new bottling plant at </a:t>
            </a:r>
            <a:r>
              <a:rPr lang="en-US" sz="2000" dirty="0" err="1">
                <a:solidFill>
                  <a:srgbClr val="1F497D"/>
                </a:solidFill>
                <a:latin typeface="Arial" charset="0"/>
              </a:rPr>
              <a:t>Chatta</a:t>
            </a:r>
            <a:r>
              <a:rPr lang="en-US" sz="2000" dirty="0">
                <a:solidFill>
                  <a:srgbClr val="1F497D"/>
                </a:solidFill>
                <a:latin typeface="Arial" charset="0"/>
              </a:rPr>
              <a:t> in Uttar Pradesh. With an investment of </a:t>
            </a:r>
            <a:r>
              <a:rPr lang="en-US" sz="2000" dirty="0" err="1">
                <a:solidFill>
                  <a:srgbClr val="1F497D"/>
                </a:solidFill>
                <a:latin typeface="Arial" charset="0"/>
              </a:rPr>
              <a:t>Rs</a:t>
            </a:r>
            <a:r>
              <a:rPr lang="en-US" sz="2000" dirty="0">
                <a:solidFill>
                  <a:srgbClr val="1F497D"/>
                </a:solidFill>
                <a:latin typeface="Arial" charset="0"/>
              </a:rPr>
              <a:t> 135 crore ($23m) the new high-tech plant will be Coca-Cola India’s 58th manufacturing plant in the country. The company’s latest technology will ensure no wastage of water and energy. It will produce 1,200 bottles per minute and will be capital intensive, providing employment to 225 people.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err="1">
                <a:solidFill>
                  <a:srgbClr val="1F497D"/>
                </a:solidFill>
                <a:latin typeface="Arial" charset="0"/>
              </a:rPr>
              <a:t>Venkatesh</a:t>
            </a:r>
            <a:r>
              <a:rPr lang="en-US" sz="2000" dirty="0">
                <a:solidFill>
                  <a:srgbClr val="1F497D"/>
                </a:solidFill>
                <a:latin typeface="Arial" charset="0"/>
              </a:rPr>
              <a:t> </a:t>
            </a:r>
            <a:r>
              <a:rPr lang="en-US" sz="2000" dirty="0" err="1">
                <a:solidFill>
                  <a:srgbClr val="1F497D"/>
                </a:solidFill>
                <a:latin typeface="Arial" charset="0"/>
              </a:rPr>
              <a:t>Kini</a:t>
            </a:r>
            <a:r>
              <a:rPr lang="en-US" sz="2000" dirty="0">
                <a:solidFill>
                  <a:srgbClr val="1F497D"/>
                </a:solidFill>
                <a:latin typeface="Arial" charset="0"/>
              </a:rPr>
              <a:t>, Deputy Business Unit </a:t>
            </a:r>
            <a:br>
              <a:rPr lang="en-US" sz="2000" dirty="0">
                <a:solidFill>
                  <a:srgbClr val="1F497D"/>
                </a:solidFill>
                <a:latin typeface="Arial" charset="0"/>
              </a:rPr>
            </a:br>
            <a:r>
              <a:rPr lang="en-US" sz="2000" dirty="0">
                <a:solidFill>
                  <a:srgbClr val="1F497D"/>
                </a:solidFill>
                <a:latin typeface="Arial" charset="0"/>
              </a:rPr>
              <a:t>President, Coca-Cola India, said, “Our </a:t>
            </a:r>
            <a:br>
              <a:rPr lang="en-US" sz="2000" dirty="0">
                <a:solidFill>
                  <a:srgbClr val="1F497D"/>
                </a:solidFill>
                <a:latin typeface="Arial" charset="0"/>
              </a:rPr>
            </a:br>
            <a:r>
              <a:rPr lang="en-US" sz="2000" dirty="0">
                <a:solidFill>
                  <a:srgbClr val="1F497D"/>
                </a:solidFill>
                <a:latin typeface="Arial" charset="0"/>
              </a:rPr>
              <a:t>investments in India are on track as we </a:t>
            </a:r>
            <a:br>
              <a:rPr lang="en-US" sz="2000" dirty="0">
                <a:solidFill>
                  <a:srgbClr val="1F497D"/>
                </a:solidFill>
                <a:latin typeface="Arial" charset="0"/>
              </a:rPr>
            </a:br>
            <a:r>
              <a:rPr lang="en-US" sz="2000" dirty="0">
                <a:solidFill>
                  <a:srgbClr val="1F497D"/>
                </a:solidFill>
                <a:latin typeface="Arial" charset="0"/>
              </a:rPr>
              <a:t>build scale, manufacturing capacity, </a:t>
            </a:r>
            <a:br>
              <a:rPr lang="en-US" sz="2000" dirty="0">
                <a:solidFill>
                  <a:srgbClr val="1F497D"/>
                </a:solidFill>
                <a:latin typeface="Arial" charset="0"/>
              </a:rPr>
            </a:br>
            <a:r>
              <a:rPr lang="en-US" sz="2000" dirty="0">
                <a:solidFill>
                  <a:srgbClr val="1F497D"/>
                </a:solidFill>
                <a:latin typeface="Arial" charset="0"/>
              </a:rPr>
              <a:t>distribution capability and a robust </a:t>
            </a:r>
            <a:br>
              <a:rPr lang="en-US" sz="2000" dirty="0">
                <a:solidFill>
                  <a:srgbClr val="1F497D"/>
                </a:solidFill>
                <a:latin typeface="Arial" charset="0"/>
              </a:rPr>
            </a:br>
            <a:r>
              <a:rPr lang="en-US" sz="2000" dirty="0">
                <a:solidFill>
                  <a:srgbClr val="1F497D"/>
                </a:solidFill>
                <a:latin typeface="Arial" charset="0"/>
              </a:rPr>
              <a:t>product portfolio to realise our business goals in India. By using quality management techniques, we share best practices and technological advancements with our suppliers, vendors and allied industries, which often leads to improvement in the overall standards of quality across industries.”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January 2015</a:t>
            </a:r>
            <a:endParaRPr lang="en-GB" sz="3200" dirty="0"/>
          </a:p>
        </p:txBody>
      </p:sp>
      <p:pic>
        <p:nvPicPr>
          <p:cNvPr id="40962" name="Picture 2" descr="Image result for Venkatesh Ki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478137"/>
            <a:ext cx="3384376" cy="16070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4" action="ppaction://hlinkfile"/>
          </p:cNvPr>
          <p:cNvSpPr txBox="1"/>
          <p:nvPr/>
        </p:nvSpPr>
        <p:spPr>
          <a:xfrm>
            <a:off x="8244408" y="105273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6451267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6308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D Coca-Cola India – A Great Place to Work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We aspire to be a great place to work, where employees are given opportunities to develop their skills and expand their breadth of experience. With this in mind we have developed six special training programs for all employees at all levels of the hierarchy.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Pegasus is our leading training program which seeks to develop all-round top talent for future roles within Coca-Cola India. Catalyst is another training program for selected managerial staff, relatively high in the organisational hierarchy, preparing them for senior management positions.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In addition, our Coca-Cola University operates a six-month program which helps to source and train fresh young talent ahead of demand for our franchise bottlers. The program includes classroom learning, e-learning, mentoring, coaching, feedback and fieldwork.</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January 2015</a:t>
            </a:r>
            <a:endParaRPr lang="en-GB" sz="3200" dirty="0"/>
          </a:p>
        </p:txBody>
      </p:sp>
      <p:sp>
        <p:nvSpPr>
          <p:cNvPr id="4" name="TextBox 3">
            <a:hlinkClick r:id="rId3" action="ppaction://hlinkfile"/>
          </p:cNvPr>
          <p:cNvSpPr txBox="1"/>
          <p:nvPr/>
        </p:nvSpPr>
        <p:spPr>
          <a:xfrm>
            <a:off x="8244408" y="105273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2574243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11"/>
              <a:tabLst>
                <a:tab pos="8345488" algn="r"/>
              </a:tabLst>
            </a:pPr>
            <a:r>
              <a:rPr lang="en-US" sz="2100" dirty="0">
                <a:solidFill>
                  <a:srgbClr val="FF0000"/>
                </a:solidFill>
              </a:rPr>
              <a:t>Evaluate the likely value of training to Coca-Cola India. (Evidence D).</a:t>
            </a:r>
            <a:endParaRPr lang="en-US" sz="2100" dirty="0" smtClean="0">
              <a:solidFill>
                <a:srgbClr val="FF0000"/>
              </a:solidFill>
            </a:endParaRPr>
          </a:p>
          <a:p>
            <a:pPr>
              <a:spcAft>
                <a:spcPts val="400"/>
              </a:spcAft>
              <a:buClr>
                <a:srgbClr val="F79646">
                  <a:lumMod val="50000"/>
                </a:srgbClr>
              </a:buClr>
              <a:tabLst>
                <a:tab pos="8345488" algn="r"/>
              </a:tabLst>
            </a:pPr>
            <a:r>
              <a:rPr lang="en-US" sz="2100" b="1"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2100" b="1" dirty="0">
                <a:solidFill>
                  <a:srgbClr val="FF0000"/>
                </a:solidFill>
                <a:latin typeface="Arial" charset="0"/>
              </a:rPr>
              <a:t>Total for Question </a:t>
            </a:r>
            <a:r>
              <a:rPr lang="en-US" sz="2100" b="1" dirty="0" smtClean="0">
                <a:solidFill>
                  <a:srgbClr val="FF0000"/>
                </a:solidFill>
                <a:latin typeface="Arial" charset="0"/>
              </a:rPr>
              <a:t>11 </a:t>
            </a:r>
            <a:r>
              <a:rPr lang="en-US" sz="2100" b="1" dirty="0">
                <a:solidFill>
                  <a:srgbClr val="FF0000"/>
                </a:solidFill>
                <a:latin typeface="Arial" charset="0"/>
              </a:rPr>
              <a:t>= </a:t>
            </a:r>
            <a:r>
              <a:rPr lang="en-US" sz="2100" b="1" dirty="0" smtClean="0">
                <a:solidFill>
                  <a:srgbClr val="FF0000"/>
                </a:solidFill>
                <a:latin typeface="Arial" charset="0"/>
              </a:rPr>
              <a:t>14 </a:t>
            </a:r>
            <a:r>
              <a:rPr lang="en-US" sz="2100" b="1" dirty="0">
                <a:solidFill>
                  <a:srgbClr val="FF0000"/>
                </a:solidFill>
                <a:latin typeface="Arial" charset="0"/>
              </a:rPr>
              <a:t>marks)</a:t>
            </a:r>
            <a:endParaRPr lang="en-US" sz="21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2015</a:t>
            </a:r>
            <a:endParaRPr lang="en-GB" sz="3200" dirty="0"/>
          </a:p>
        </p:txBody>
      </p:sp>
      <p:sp>
        <p:nvSpPr>
          <p:cNvPr id="4" name="TextBox 3">
            <a:hlinkClick r:id="rId3" action="ppaction://hlinkfile"/>
          </p:cNvPr>
          <p:cNvSpPr txBox="1"/>
          <p:nvPr/>
        </p:nvSpPr>
        <p:spPr>
          <a:xfrm>
            <a:off x="8244408" y="133321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5895011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18 </a:t>
            </a:r>
            <a:r>
              <a:rPr lang="en-GB" sz="3600" dirty="0"/>
              <a:t>– Exam Questions – </a:t>
            </a:r>
            <a:r>
              <a:rPr lang="en-GB" sz="3600" dirty="0" smtClean="0"/>
              <a:t>January 2015</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94955854"/>
              </p:ext>
            </p:extLst>
          </p:nvPr>
        </p:nvGraphicFramePr>
        <p:xfrm>
          <a:off x="251520" y="1124744"/>
          <a:ext cx="8640960" cy="5072946"/>
        </p:xfrm>
        <a:graphic>
          <a:graphicData uri="http://schemas.openxmlformats.org/drawingml/2006/table">
            <a:tbl>
              <a:tblPr firstRow="1" bandRow="1">
                <a:tableStyleId>{5C22544A-7EE6-4342-B048-85BDC9FD1C3A}</a:tableStyleId>
              </a:tblPr>
              <a:tblGrid>
                <a:gridCol w="720080"/>
                <a:gridCol w="720080"/>
                <a:gridCol w="3744416"/>
                <a:gridCol w="2138270"/>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500" b="0" dirty="0" smtClean="0">
                          <a:solidFill>
                            <a:schemeClr val="tx1"/>
                          </a:solidFill>
                          <a:latin typeface="Arial" panose="020B0604020202020204" pitchFamily="34" charset="0"/>
                          <a:cs typeface="Arial" panose="020B0604020202020204" pitchFamily="34" charset="0"/>
                        </a:rPr>
                        <a:t>Evaluate the likely value of training to Coca-Cola India. (Evidence D).</a:t>
                      </a: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14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400" b="1" dirty="0" smtClean="0">
                          <a:solidFill>
                            <a:schemeClr val="tx1"/>
                          </a:solidFill>
                          <a:latin typeface="Arial" panose="020B0604020202020204" pitchFamily="34" charset="0"/>
                          <a:cs typeface="Arial" panose="020B0604020202020204" pitchFamily="34" charset="0"/>
                        </a:rPr>
                        <a:t>Descriptor</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400" b="1" dirty="0" smtClean="0">
                          <a:solidFill>
                            <a:schemeClr val="tx1"/>
                          </a:solidFill>
                          <a:latin typeface="Arial" panose="020B0604020202020204" pitchFamily="34" charset="0"/>
                          <a:cs typeface="Arial" panose="020B0604020202020204" pitchFamily="34" charset="0"/>
                        </a:rPr>
                        <a:t>Possible content</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GB" sz="1400" b="0" i="0" u="none" strike="noStrike" baseline="0" dirty="0" smtClean="0">
                          <a:solidFill>
                            <a:srgbClr val="000000"/>
                          </a:solidFill>
                          <a:latin typeface="Arial" panose="020B0604020202020204" pitchFamily="34" charset="0"/>
                          <a:cs typeface="Arial" panose="020B0604020202020204" pitchFamily="34" charset="0"/>
                        </a:rPr>
                        <a:t>Knowledge/understanding of  </a:t>
                      </a:r>
                      <a:r>
                        <a:rPr lang="en-US" sz="1400" b="0" i="0" u="none" strike="noStrike" baseline="0" dirty="0" smtClean="0">
                          <a:solidFill>
                            <a:srgbClr val="000000"/>
                          </a:solidFill>
                          <a:latin typeface="Arial" panose="020B0604020202020204" pitchFamily="34" charset="0"/>
                          <a:cs typeface="Arial" panose="020B0604020202020204" pitchFamily="34" charset="0"/>
                        </a:rPr>
                        <a:t>what is meant by training. </a:t>
                      </a:r>
                    </a:p>
                    <a:p>
                      <a:pPr algn="l">
                        <a:spcAft>
                          <a:spcPts val="600"/>
                        </a:spcAft>
                      </a:pPr>
                      <a:r>
                        <a:rPr lang="en-GB" sz="1400" b="0" i="1" u="none" strike="noStrike" baseline="0" dirty="0" smtClean="0">
                          <a:solidFill>
                            <a:srgbClr val="000000"/>
                          </a:solidFill>
                          <a:latin typeface="Arial" panose="020B0604020202020204" pitchFamily="34" charset="0"/>
                          <a:cs typeface="Arial" panose="020B0604020202020204" pitchFamily="34" charset="0"/>
                        </a:rPr>
                        <a:t>Material presented is often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r>
                        <a:rPr lang="en-GB" sz="1400" b="0" i="1" u="none" strike="noStrike" baseline="0" dirty="0" smtClean="0">
                          <a:solidFill>
                            <a:srgbClr val="000000"/>
                          </a:solidFill>
                          <a:latin typeface="Arial" panose="020B0604020202020204" pitchFamily="34" charset="0"/>
                          <a:cs typeface="Arial" panose="020B0604020202020204" pitchFamily="34" charset="0"/>
                        </a:rPr>
                        <a:t>irrelevant and lacks organisation. </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GB" sz="1400" b="0" i="1" u="none" strike="noStrike" baseline="0" dirty="0" smtClean="0">
                          <a:solidFill>
                            <a:srgbClr val="000000"/>
                          </a:solidFill>
                          <a:latin typeface="Arial" panose="020B0604020202020204" pitchFamily="34" charset="0"/>
                          <a:cs typeface="Arial" panose="020B0604020202020204" pitchFamily="34" charset="0"/>
                        </a:rPr>
                        <a:t>Frequent punctuation and/or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r>
                        <a:rPr lang="en-US" sz="1400" b="0" i="1" u="none" strike="noStrike" baseline="0" dirty="0" smtClean="0">
                          <a:solidFill>
                            <a:srgbClr val="000000"/>
                          </a:solidFill>
                          <a:latin typeface="Arial" panose="020B0604020202020204" pitchFamily="34" charset="0"/>
                          <a:cs typeface="Arial" panose="020B0604020202020204" pitchFamily="34" charset="0"/>
                        </a:rPr>
                        <a:t>grammar errors are likely to be </a:t>
                      </a:r>
                      <a:r>
                        <a:rPr lang="en-US" sz="1400" b="0" i="0" u="none" strike="noStrike" baseline="0" dirty="0" smtClean="0">
                          <a:solidFill>
                            <a:srgbClr val="000000"/>
                          </a:solidFill>
                          <a:latin typeface="Arial" panose="020B0604020202020204" pitchFamily="34" charset="0"/>
                          <a:cs typeface="Arial" panose="020B0604020202020204" pitchFamily="34" charset="0"/>
                        </a:rPr>
                        <a:t> </a:t>
                      </a:r>
                      <a:r>
                        <a:rPr lang="en-US" sz="1400" b="0" i="1" u="none" strike="noStrike" baseline="0" dirty="0" smtClean="0">
                          <a:solidFill>
                            <a:srgbClr val="000000"/>
                          </a:solidFill>
                          <a:latin typeface="Arial" panose="020B0604020202020204" pitchFamily="34" charset="0"/>
                          <a:cs typeface="Arial" panose="020B0604020202020204" pitchFamily="34" charset="0"/>
                        </a:rPr>
                        <a:t>present and the writing is generally </a:t>
                      </a:r>
                      <a:r>
                        <a:rPr lang="en-US" sz="1400" b="0" i="0" u="none" strike="noStrike" baseline="0" dirty="0" smtClean="0">
                          <a:solidFill>
                            <a:srgbClr val="000000"/>
                          </a:solidFill>
                          <a:latin typeface="Arial" panose="020B0604020202020204" pitchFamily="34" charset="0"/>
                          <a:cs typeface="Arial" panose="020B0604020202020204" pitchFamily="34" charset="0"/>
                        </a:rPr>
                        <a:t> </a:t>
                      </a:r>
                      <a:r>
                        <a:rPr lang="en-GB" sz="1400" b="0" i="1" u="none" strike="noStrike" baseline="0" dirty="0" smtClean="0">
                          <a:solidFill>
                            <a:srgbClr val="000000"/>
                          </a:solidFill>
                          <a:latin typeface="Arial" panose="020B0604020202020204" pitchFamily="34" charset="0"/>
                          <a:cs typeface="Arial" panose="020B0604020202020204" pitchFamily="34" charset="0"/>
                        </a:rPr>
                        <a:t>unclear.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p>
                    <a:p>
                      <a:pPr algn="l">
                        <a:spcAft>
                          <a:spcPts val="600"/>
                        </a:spcAft>
                      </a:pP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e.g. the acquisition of knowledge, skills, and competencies as a result of the teaching of vocational or practical skills and knowledge that relate to specific useful competencies.</a:t>
                      </a:r>
                    </a:p>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e.g. can be on the job or off the job training.</a:t>
                      </a: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Application must be present, i.e. the answer must be </a:t>
                      </a:r>
                      <a:r>
                        <a:rPr lang="en-US" sz="14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400" b="0" i="0" u="none" strike="noStrike" baseline="0" dirty="0" smtClean="0">
                          <a:solidFill>
                            <a:srgbClr val="000000"/>
                          </a:solidFill>
                          <a:latin typeface="Arial" panose="020B0604020202020204" pitchFamily="34" charset="0"/>
                          <a:cs typeface="Arial" panose="020B0604020202020204" pitchFamily="34" charset="0"/>
                        </a:rPr>
                        <a:t> and applied to Coca-Cola India. </a:t>
                      </a:r>
                    </a:p>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Material is presented with some relevance but there are likely to be passages which lack proper organisation. Punctuation and/or grammar errors are likely to be present that affect clarity and coherence.</a:t>
                      </a:r>
                      <a:endParaRPr lang="en-GB" sz="14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e.g. </a:t>
                      </a:r>
                      <a:r>
                        <a:rPr lang="en-US" sz="1400" b="0" i="1" u="none" strike="noStrike" baseline="0" dirty="0" smtClean="0">
                          <a:solidFill>
                            <a:srgbClr val="000000"/>
                          </a:solidFill>
                          <a:latin typeface="Arial" panose="020B0604020202020204" pitchFamily="34" charset="0"/>
                          <a:cs typeface="Arial" panose="020B0604020202020204" pitchFamily="34" charset="0"/>
                        </a:rPr>
                        <a:t>Coca-Cola India </a:t>
                      </a:r>
                      <a:r>
                        <a:rPr lang="en-US" sz="1400" b="0" i="0" u="none" strike="noStrike" baseline="0" dirty="0" smtClean="0">
                          <a:solidFill>
                            <a:srgbClr val="000000"/>
                          </a:solidFill>
                          <a:latin typeface="Arial" panose="020B0604020202020204" pitchFamily="34" charset="0"/>
                          <a:cs typeface="Arial" panose="020B0604020202020204" pitchFamily="34" charset="0"/>
                        </a:rPr>
                        <a:t>values training and has 6 different training </a:t>
                      </a:r>
                      <a:r>
                        <a:rPr lang="en-US" sz="1400" b="0" i="0" u="none" strike="noStrike" baseline="0" dirty="0" err="1" smtClean="0">
                          <a:solidFill>
                            <a:srgbClr val="000000"/>
                          </a:solidFill>
                          <a:latin typeface="Arial" panose="020B0604020202020204" pitchFamily="34" charset="0"/>
                          <a:cs typeface="Arial" panose="020B0604020202020204" pitchFamily="34" charset="0"/>
                        </a:rPr>
                        <a:t>programmes</a:t>
                      </a:r>
                      <a:r>
                        <a:rPr lang="en-US" sz="1400" b="0" i="0" u="none" strike="noStrike" baseline="0" dirty="0" smtClean="0">
                          <a:solidFill>
                            <a:srgbClr val="000000"/>
                          </a:solidFill>
                          <a:latin typeface="Arial" panose="020B0604020202020204" pitchFamily="34" charset="0"/>
                          <a:cs typeface="Arial" panose="020B0604020202020204" pitchFamily="34" charset="0"/>
                        </a:rPr>
                        <a:t> for all levels of employees such as Pegasus and Catalyst. </a:t>
                      </a:r>
                    </a:p>
                    <a:p>
                      <a:pPr algn="l">
                        <a:spcAft>
                          <a:spcPts val="600"/>
                        </a:spcAft>
                      </a:pPr>
                      <a:r>
                        <a:rPr lang="en-US" sz="1400" b="0" i="0" u="none" strike="noStrike" baseline="0" dirty="0" smtClean="0">
                          <a:solidFill>
                            <a:srgbClr val="000000"/>
                          </a:solidFill>
                          <a:latin typeface="Arial" panose="020B0604020202020204" pitchFamily="34" charset="0"/>
                          <a:cs typeface="Arial" panose="020B0604020202020204" pitchFamily="34" charset="0"/>
                        </a:rPr>
                        <a:t>e.g. </a:t>
                      </a:r>
                      <a:r>
                        <a:rPr lang="en-US" sz="1400" b="0" i="1" u="none" strike="noStrike" baseline="0" dirty="0" smtClean="0">
                          <a:solidFill>
                            <a:srgbClr val="000000"/>
                          </a:solidFill>
                          <a:latin typeface="Arial" panose="020B0604020202020204" pitchFamily="34" charset="0"/>
                          <a:cs typeface="Arial" panose="020B0604020202020204" pitchFamily="34" charset="0"/>
                        </a:rPr>
                        <a:t>Coca-Cola India </a:t>
                      </a:r>
                      <a:r>
                        <a:rPr lang="en-US" sz="1400" b="0" i="0" u="none" strike="noStrike" baseline="0" dirty="0" smtClean="0">
                          <a:solidFill>
                            <a:srgbClr val="000000"/>
                          </a:solidFill>
                          <a:latin typeface="Arial" panose="020B0604020202020204" pitchFamily="34" charset="0"/>
                          <a:cs typeface="Arial" panose="020B0604020202020204" pitchFamily="34" charset="0"/>
                        </a:rPr>
                        <a:t>uses a range of training methods such as e-learning, mentoring and fieldwork to train and develop new employees within the company. 	</a:t>
                      </a:r>
                    </a:p>
                    <a:p>
                      <a:pPr algn="l">
                        <a:spcAft>
                          <a:spcPts val="600"/>
                        </a:spcAft>
                      </a:pP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277337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9449377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 – Exam Questions – January </a:t>
            </a:r>
            <a:r>
              <a:rPr lang="en-GB" sz="3600" dirty="0" smtClean="0"/>
              <a:t>2015</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4167677132"/>
              </p:ext>
            </p:extLst>
          </p:nvPr>
        </p:nvGraphicFramePr>
        <p:xfrm>
          <a:off x="251520" y="1052736"/>
          <a:ext cx="8640961" cy="4267200"/>
        </p:xfrm>
        <a:graphic>
          <a:graphicData uri="http://schemas.openxmlformats.org/drawingml/2006/table">
            <a:tbl>
              <a:tblPr firstRow="1" bandRow="1">
                <a:tableStyleId>{5C22544A-7EE6-4342-B048-85BDC9FD1C3A}</a:tableStyleId>
              </a:tblPr>
              <a:tblGrid>
                <a:gridCol w="732285"/>
                <a:gridCol w="732285"/>
                <a:gridCol w="3647998"/>
                <a:gridCol w="2283507"/>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8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8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14 marks</a:t>
                      </a:r>
                      <a:endParaRPr lang="en-GB" sz="15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5-8</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Analysis in context must be present, i.e. the candidate must give reasons/ causes/ costs/ consequences of training to Coca-Cola India.</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NB if analysis is not in context limit to Level 2.</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Material is presented in a generally relevant and logical way but this may not be sustained throughout.</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Some punctuation and/or grammar errors may be found which cause some passages to lack clarity or</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coherence.</a:t>
                      </a:r>
                      <a:endParaRPr lang="en-GB" sz="16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training improves the skill level, productivity and customer service may be better as a consequence.</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recruitment might be easier because potential employees would be more likely to apply given the benefits of training such as higher pay or improved job security.</a:t>
                      </a:r>
                    </a:p>
                    <a:p>
                      <a:pPr>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training may motivate employees and empowers them thus increasing productivity.</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428554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5364465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18 – Exam Questions – January </a:t>
            </a:r>
            <a:r>
              <a:rPr lang="en-GB" sz="3600" dirty="0" smtClean="0"/>
              <a:t>2015</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787626378"/>
              </p:ext>
            </p:extLst>
          </p:nvPr>
        </p:nvGraphicFramePr>
        <p:xfrm>
          <a:off x="251520" y="1052736"/>
          <a:ext cx="8640961" cy="5513832"/>
        </p:xfrm>
        <a:graphic>
          <a:graphicData uri="http://schemas.openxmlformats.org/drawingml/2006/table">
            <a:tbl>
              <a:tblPr firstRow="1" bandRow="1">
                <a:tableStyleId>{5C22544A-7EE6-4342-B048-85BDC9FD1C3A}</a:tableStyleId>
              </a:tblPr>
              <a:tblGrid>
                <a:gridCol w="732285"/>
                <a:gridCol w="732285"/>
                <a:gridCol w="3647998"/>
                <a:gridCol w="2283507"/>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8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8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14 marks</a:t>
                      </a:r>
                      <a:endParaRPr lang="en-GB" sz="15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dirty="0" smtClean="0">
                          <a:solidFill>
                            <a:schemeClr val="tx1"/>
                          </a:solidFill>
                          <a:latin typeface="Arial" panose="020B0604020202020204" pitchFamily="34" charset="0"/>
                          <a:cs typeface="Arial" panose="020B0604020202020204" pitchFamily="34" charset="0"/>
                        </a:rPr>
                        <a:t>4</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9-14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380" b="1" i="0" u="none" strike="noStrike" baseline="0" dirty="0" smtClean="0">
                          <a:solidFill>
                            <a:srgbClr val="000000"/>
                          </a:solidFill>
                          <a:latin typeface="Arial" panose="020B0604020202020204" pitchFamily="34" charset="0"/>
                          <a:cs typeface="Arial" panose="020B0604020202020204" pitchFamily="34" charset="0"/>
                        </a:rPr>
                        <a:t>Low Level 4: </a:t>
                      </a:r>
                      <a:r>
                        <a:rPr lang="en-US" sz="1380" b="0" i="0" u="none" strike="noStrike" baseline="0" dirty="0" smtClean="0">
                          <a:solidFill>
                            <a:srgbClr val="000000"/>
                          </a:solidFill>
                          <a:latin typeface="Arial" panose="020B0604020202020204" pitchFamily="34" charset="0"/>
                          <a:cs typeface="Arial" panose="020B0604020202020204" pitchFamily="34" charset="0"/>
                        </a:rPr>
                        <a:t>9-10 marks </a:t>
                      </a:r>
                    </a:p>
                    <a:p>
                      <a:pPr algn="l">
                        <a:spcAft>
                          <a:spcPts val="600"/>
                        </a:spcAft>
                      </a:pPr>
                      <a:r>
                        <a:rPr lang="en-US" sz="1380" b="0" i="0" u="none" strike="noStrike" baseline="0" dirty="0" smtClean="0">
                          <a:solidFill>
                            <a:srgbClr val="000000"/>
                          </a:solidFill>
                          <a:latin typeface="Arial" panose="020B0604020202020204" pitchFamily="34" charset="0"/>
                          <a:cs typeface="Arial" panose="020B0604020202020204" pitchFamily="34" charset="0"/>
                        </a:rPr>
                        <a:t>Evaluation must be present and in context on one side, e.g. showing possible advantages and disadvantages of training for </a:t>
                      </a:r>
                      <a:r>
                        <a:rPr lang="en-US" sz="1380" b="0" i="1" u="none" strike="noStrike" baseline="0" dirty="0" smtClean="0">
                          <a:solidFill>
                            <a:srgbClr val="000000"/>
                          </a:solidFill>
                          <a:latin typeface="Arial" panose="020B0604020202020204" pitchFamily="34" charset="0"/>
                          <a:cs typeface="Arial" panose="020B0604020202020204" pitchFamily="34" charset="0"/>
                        </a:rPr>
                        <a:t>Coca-Cola India. </a:t>
                      </a:r>
                      <a:endParaRPr lang="en-US" sz="138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380" b="1" i="0" u="none" strike="noStrike" baseline="0" dirty="0" smtClean="0">
                          <a:solidFill>
                            <a:srgbClr val="000000"/>
                          </a:solidFill>
                          <a:latin typeface="Arial" panose="020B0604020202020204" pitchFamily="34" charset="0"/>
                          <a:cs typeface="Arial" panose="020B0604020202020204" pitchFamily="34" charset="0"/>
                        </a:rPr>
                        <a:t>Mid Level 4: </a:t>
                      </a:r>
                      <a:r>
                        <a:rPr lang="en-US" sz="1380" b="0" i="0" u="none" strike="noStrike" baseline="0" dirty="0" smtClean="0">
                          <a:solidFill>
                            <a:srgbClr val="000000"/>
                          </a:solidFill>
                          <a:latin typeface="Arial" panose="020B0604020202020204" pitchFamily="34" charset="0"/>
                          <a:cs typeface="Arial" panose="020B0604020202020204" pitchFamily="34" charset="0"/>
                        </a:rPr>
                        <a:t>11-12 marks: </a:t>
                      </a:r>
                      <a:r>
                        <a:rPr lang="en-GB" sz="1380" b="0" i="0" u="none" strike="noStrike" baseline="0" dirty="0" smtClean="0">
                          <a:solidFill>
                            <a:srgbClr val="000000"/>
                          </a:solidFill>
                          <a:latin typeface="Arial" panose="020B0604020202020204" pitchFamily="34" charset="0"/>
                          <a:cs typeface="Arial" panose="020B0604020202020204" pitchFamily="34" charset="0"/>
                        </a:rPr>
                        <a:t>Evaluation must be present  </a:t>
                      </a:r>
                      <a:r>
                        <a:rPr lang="en-US" sz="1380" b="0" i="0" u="none" strike="noStrike" baseline="0" dirty="0" smtClean="0">
                          <a:solidFill>
                            <a:srgbClr val="000000"/>
                          </a:solidFill>
                          <a:latin typeface="Arial" panose="020B0604020202020204" pitchFamily="34" charset="0"/>
                          <a:cs typeface="Arial" panose="020B0604020202020204" pitchFamily="34" charset="0"/>
                        </a:rPr>
                        <a:t>and in context on both sides, to show the impact of their training programs. </a:t>
                      </a:r>
                    </a:p>
                    <a:p>
                      <a:pPr algn="l">
                        <a:spcAft>
                          <a:spcPts val="600"/>
                        </a:spcAft>
                      </a:pPr>
                      <a:r>
                        <a:rPr lang="en-US" sz="138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380" b="0" i="0" u="none" strike="noStrike" baseline="0" dirty="0" smtClean="0">
                          <a:solidFill>
                            <a:srgbClr val="000000"/>
                          </a:solidFill>
                          <a:latin typeface="Arial" panose="020B0604020202020204" pitchFamily="34" charset="0"/>
                          <a:cs typeface="Arial" panose="020B0604020202020204" pitchFamily="34" charset="0"/>
                        </a:rPr>
                        <a:t>13-14 marks: Evaluation is developed to show a candidate’s real perceptiveness. Several strands may be developed: the answer is clear, coherent and articulate, leading to a convincing conclusion. </a:t>
                      </a:r>
                    </a:p>
                    <a:p>
                      <a:pPr algn="l">
                        <a:spcAft>
                          <a:spcPts val="600"/>
                        </a:spcAft>
                      </a:pPr>
                      <a:r>
                        <a:rPr lang="en-US" sz="138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38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380" b="0" i="1" u="none" strike="noStrike" baseline="0" dirty="0" smtClean="0">
                          <a:solidFill>
                            <a:srgbClr val="000000"/>
                          </a:solidFill>
                          <a:latin typeface="Arial" panose="020B0604020202020204" pitchFamily="34" charset="0"/>
                          <a:cs typeface="Arial" panose="020B0604020202020204" pitchFamily="34" charset="0"/>
                        </a:rPr>
                        <a:t>Material is presented in a relevant </a:t>
                      </a:r>
                      <a:r>
                        <a:rPr lang="en-US" sz="1380" b="0" i="0" u="none" strike="noStrike" baseline="0" dirty="0" smtClean="0">
                          <a:solidFill>
                            <a:srgbClr val="000000"/>
                          </a:solidFill>
                          <a:latin typeface="Arial" panose="020B0604020202020204" pitchFamily="34" charset="0"/>
                          <a:cs typeface="Arial" panose="020B0604020202020204" pitchFamily="34" charset="0"/>
                        </a:rPr>
                        <a:t> </a:t>
                      </a:r>
                      <a:r>
                        <a:rPr lang="en-US" sz="1380" b="0" i="1" u="none" strike="noStrike" baseline="0" dirty="0" smtClean="0">
                          <a:solidFill>
                            <a:srgbClr val="000000"/>
                          </a:solidFill>
                          <a:latin typeface="Arial" panose="020B0604020202020204" pitchFamily="34" charset="0"/>
                          <a:cs typeface="Arial" panose="020B0604020202020204" pitchFamily="34" charset="0"/>
                        </a:rPr>
                        <a:t>and logical way. Some punctuation </a:t>
                      </a:r>
                      <a:r>
                        <a:rPr lang="en-US" sz="1380" b="0" i="0" u="none" strike="noStrike" baseline="0" dirty="0" smtClean="0">
                          <a:solidFill>
                            <a:srgbClr val="000000"/>
                          </a:solidFill>
                          <a:latin typeface="Arial" panose="020B0604020202020204" pitchFamily="34" charset="0"/>
                          <a:cs typeface="Arial" panose="020B0604020202020204" pitchFamily="34" charset="0"/>
                        </a:rPr>
                        <a:t> </a:t>
                      </a:r>
                      <a:r>
                        <a:rPr lang="en-US" sz="1380" b="0" i="1" u="none" strike="noStrike" baseline="0" dirty="0" smtClean="0">
                          <a:solidFill>
                            <a:srgbClr val="000000"/>
                          </a:solidFill>
                          <a:latin typeface="Arial" panose="020B0604020202020204" pitchFamily="34" charset="0"/>
                          <a:cs typeface="Arial" panose="020B0604020202020204" pitchFamily="34" charset="0"/>
                        </a:rPr>
                        <a:t>and/or grammar errors may be </a:t>
                      </a:r>
                      <a:r>
                        <a:rPr lang="en-US" sz="1380" b="0" i="0" u="none" strike="noStrike" baseline="0" dirty="0" smtClean="0">
                          <a:solidFill>
                            <a:srgbClr val="000000"/>
                          </a:solidFill>
                          <a:latin typeface="Arial" panose="020B0604020202020204" pitchFamily="34" charset="0"/>
                          <a:cs typeface="Arial" panose="020B0604020202020204" pitchFamily="34" charset="0"/>
                        </a:rPr>
                        <a:t> </a:t>
                      </a:r>
                      <a:r>
                        <a:rPr lang="en-US" sz="1380" b="0" i="1" u="none" strike="noStrike" baseline="0" dirty="0" smtClean="0">
                          <a:solidFill>
                            <a:srgbClr val="000000"/>
                          </a:solidFill>
                          <a:latin typeface="Arial" panose="020B0604020202020204" pitchFamily="34" charset="0"/>
                          <a:cs typeface="Arial" panose="020B0604020202020204" pitchFamily="34" charset="0"/>
                        </a:rPr>
                        <a:t>found but the writing has overall </a:t>
                      </a:r>
                      <a:r>
                        <a:rPr lang="en-US" sz="1380" b="0" i="0" u="none" strike="noStrike" baseline="0" dirty="0" smtClean="0">
                          <a:solidFill>
                            <a:srgbClr val="000000"/>
                          </a:solidFill>
                          <a:latin typeface="Arial" panose="020B0604020202020204" pitchFamily="34" charset="0"/>
                          <a:cs typeface="Arial" panose="020B0604020202020204" pitchFamily="34" charset="0"/>
                        </a:rPr>
                        <a:t> </a:t>
                      </a:r>
                      <a:r>
                        <a:rPr lang="en-GB" sz="1380" b="0" i="1" u="none" strike="noStrike" baseline="0" dirty="0" smtClean="0">
                          <a:solidFill>
                            <a:srgbClr val="000000"/>
                          </a:solidFill>
                          <a:latin typeface="Arial" panose="020B0604020202020204" pitchFamily="34" charset="0"/>
                          <a:cs typeface="Arial" panose="020B0604020202020204" pitchFamily="34" charset="0"/>
                        </a:rPr>
                        <a:t>clarity and coherence. </a:t>
                      </a:r>
                      <a:endParaRPr lang="en-GB" sz="138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380" b="0" i="0" u="none" strike="noStrike" kern="1200" baseline="0" dirty="0" smtClean="0">
                          <a:solidFill>
                            <a:srgbClr val="000000"/>
                          </a:solidFill>
                          <a:latin typeface="Arial" panose="020B0604020202020204" pitchFamily="34" charset="0"/>
                          <a:ea typeface="+mn-ea"/>
                          <a:cs typeface="Arial" panose="020B0604020202020204" pitchFamily="34" charset="0"/>
                        </a:rPr>
                        <a:t>e.g. It depends on the nature </a:t>
                      </a:r>
                      <a:r>
                        <a:rPr lang="en-US" sz="1380" b="0" i="0" u="none" strike="noStrike" baseline="0" dirty="0" smtClean="0">
                          <a:solidFill>
                            <a:srgbClr val="000000"/>
                          </a:solidFill>
                          <a:latin typeface="Arial" panose="020B0604020202020204" pitchFamily="34" charset="0"/>
                          <a:cs typeface="Arial" panose="020B0604020202020204" pitchFamily="34" charset="0"/>
                        </a:rPr>
                        <a:t>or </a:t>
                      </a:r>
                      <a:r>
                        <a:rPr kumimoji="0" lang="en-US" sz="1380" b="0" i="0" u="none" strike="noStrike" kern="1200" baseline="0" dirty="0" smtClean="0">
                          <a:solidFill>
                            <a:srgbClr val="000000"/>
                          </a:solidFill>
                          <a:latin typeface="Arial" panose="020B0604020202020204" pitchFamily="34" charset="0"/>
                          <a:ea typeface="+mn-ea"/>
                          <a:cs typeface="Arial" panose="020B0604020202020204" pitchFamily="34" charset="0"/>
                        </a:rPr>
                        <a:t>quality</a:t>
                      </a:r>
                      <a:r>
                        <a:rPr lang="en-US" sz="1380" b="0" i="0" u="none" strike="noStrike" baseline="0" dirty="0" smtClean="0">
                          <a:solidFill>
                            <a:srgbClr val="000000"/>
                          </a:solidFill>
                          <a:latin typeface="Arial" panose="020B0604020202020204" pitchFamily="34" charset="0"/>
                          <a:cs typeface="Arial" panose="020B0604020202020204" pitchFamily="34" charset="0"/>
                        </a:rPr>
                        <a:t> of the training as some training methods are more effective than others in improving productivity. </a:t>
                      </a:r>
                    </a:p>
                    <a:p>
                      <a:pPr algn="l">
                        <a:spcAft>
                          <a:spcPts val="600"/>
                        </a:spcAft>
                      </a:pPr>
                      <a:r>
                        <a:rPr lang="en-US" sz="1380" b="0" i="0" u="none" strike="noStrike" baseline="0" dirty="0" smtClean="0">
                          <a:solidFill>
                            <a:srgbClr val="000000"/>
                          </a:solidFill>
                          <a:latin typeface="Arial" panose="020B0604020202020204" pitchFamily="34" charset="0"/>
                          <a:cs typeface="Arial" panose="020B0604020202020204" pitchFamily="34" charset="0"/>
                        </a:rPr>
                        <a:t>e.g. There is a whole range of training programs and it will be difficult for </a:t>
                      </a:r>
                      <a:r>
                        <a:rPr lang="en-US" sz="1380" b="0" i="1" u="none" strike="noStrike" baseline="0" dirty="0" smtClean="0">
                          <a:solidFill>
                            <a:srgbClr val="000000"/>
                          </a:solidFill>
                          <a:latin typeface="Arial" panose="020B0604020202020204" pitchFamily="34" charset="0"/>
                          <a:cs typeface="Arial" panose="020B0604020202020204" pitchFamily="34" charset="0"/>
                        </a:rPr>
                        <a:t>Coca-Cola India </a:t>
                      </a:r>
                      <a:r>
                        <a:rPr lang="en-US" sz="1380" b="0" i="0" u="none" strike="noStrike" baseline="0" dirty="0" smtClean="0">
                          <a:solidFill>
                            <a:srgbClr val="000000"/>
                          </a:solidFill>
                          <a:latin typeface="Arial" panose="020B0604020202020204" pitchFamily="34" charset="0"/>
                          <a:cs typeface="Arial" panose="020B0604020202020204" pitchFamily="34" charset="0"/>
                        </a:rPr>
                        <a:t>to assess the effectiveness of each individual training program. </a:t>
                      </a:r>
                    </a:p>
                    <a:p>
                      <a:pPr algn="l">
                        <a:spcAft>
                          <a:spcPts val="600"/>
                        </a:spcAft>
                      </a:pPr>
                      <a:r>
                        <a:rPr lang="en-US" sz="1380" b="0" i="0" u="none" strike="noStrike" baseline="0" dirty="0" smtClean="0">
                          <a:solidFill>
                            <a:srgbClr val="000000"/>
                          </a:solidFill>
                          <a:latin typeface="Arial" panose="020B0604020202020204" pitchFamily="34" charset="0"/>
                          <a:cs typeface="Arial" panose="020B0604020202020204" pitchFamily="34" charset="0"/>
                        </a:rPr>
                        <a:t>e.g. The scale of training 25,000 employees will be expensive and difficult to co-ordinate and to measure value. </a:t>
                      </a:r>
                    </a:p>
                    <a:p>
                      <a:pPr algn="l">
                        <a:spcAft>
                          <a:spcPts val="600"/>
                        </a:spcAft>
                      </a:pPr>
                      <a:r>
                        <a:rPr lang="en-US" sz="1380" b="0" i="0" u="none" strike="noStrike" baseline="0" dirty="0" smtClean="0">
                          <a:solidFill>
                            <a:srgbClr val="000000"/>
                          </a:solidFill>
                          <a:latin typeface="Arial" panose="020B0604020202020204" pitchFamily="34" charset="0"/>
                          <a:cs typeface="Arial" panose="020B0604020202020204" pitchFamily="34" charset="0"/>
                        </a:rPr>
                        <a:t>e.g. there is an opportunity cost in having so many different training schemes which could be spent on other areas of the business. </a:t>
                      </a:r>
                    </a:p>
                    <a:p>
                      <a:pPr algn="l">
                        <a:spcAft>
                          <a:spcPts val="600"/>
                        </a:spcAft>
                      </a:pPr>
                      <a:r>
                        <a:rPr lang="en-US" sz="1380" b="0" i="0" u="none" strike="noStrike" baseline="0" dirty="0" smtClean="0">
                          <a:solidFill>
                            <a:srgbClr val="000000"/>
                          </a:solidFill>
                          <a:latin typeface="Arial" panose="020B0604020202020204" pitchFamily="34" charset="0"/>
                          <a:cs typeface="Arial" panose="020B0604020202020204" pitchFamily="34" charset="0"/>
                        </a:rPr>
                        <a:t>e.g. The effectiveness of training might also depend on the nature of the trainee and how willing they are to learn new skills and apply within </a:t>
                      </a:r>
                      <a:r>
                        <a:rPr lang="en-US" sz="1380" b="0" i="1" u="none" strike="noStrike" baseline="0" dirty="0" smtClean="0">
                          <a:solidFill>
                            <a:srgbClr val="000000"/>
                          </a:solidFill>
                          <a:latin typeface="Arial" panose="020B0604020202020204" pitchFamily="34" charset="0"/>
                          <a:cs typeface="Arial" panose="020B0604020202020204" pitchFamily="34" charset="0"/>
                        </a:rPr>
                        <a:t>Coca-Cola India. </a:t>
                      </a:r>
                      <a:r>
                        <a:rPr lang="en-US" sz="1380" b="0" i="0" u="none" strike="noStrike" baseline="0" dirty="0" smtClean="0">
                          <a:solidFill>
                            <a:srgbClr val="000000"/>
                          </a:solidFill>
                          <a:latin typeface="Arial" panose="020B0604020202020204" pitchFamily="34" charset="0"/>
                          <a:cs typeface="Arial" panose="020B0604020202020204" pitchFamily="34" charset="0"/>
                        </a:rPr>
                        <a:t>If this training is not applied then there is no value	</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244408" y="213285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04791122"/>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 – Exam Questions – June 2015</a:t>
            </a:r>
            <a:endParaRPr lang="en-GB" sz="3600" dirty="0"/>
          </a:p>
        </p:txBody>
      </p:sp>
      <p:sp>
        <p:nvSpPr>
          <p:cNvPr id="7" name="Rectangle 6"/>
          <p:cNvSpPr/>
          <p:nvPr/>
        </p:nvSpPr>
        <p:spPr>
          <a:xfrm>
            <a:off x="305525" y="1124744"/>
            <a:ext cx="8586955" cy="5593839"/>
          </a:xfrm>
          <a:prstGeom prst="rect">
            <a:avLst/>
          </a:prstGeom>
        </p:spPr>
        <p:txBody>
          <a:bodyPr wrap="square">
            <a:spAutoFit/>
          </a:bodyPr>
          <a:lstStyle/>
          <a:p>
            <a:pPr marL="457200" indent="-457200">
              <a:spcAft>
                <a:spcPts val="300"/>
              </a:spcAft>
              <a:buClr>
                <a:schemeClr val="accent6">
                  <a:lumMod val="50000"/>
                </a:schemeClr>
              </a:buClr>
              <a:buFont typeface="+mj-lt"/>
              <a:buAutoNum type="arabicPeriod"/>
              <a:tabLst>
                <a:tab pos="6259116" algn="r"/>
              </a:tabLst>
            </a:pPr>
            <a:r>
              <a:rPr lang="en-US" sz="2000" i="1" dirty="0">
                <a:solidFill>
                  <a:srgbClr val="FF0000"/>
                </a:solidFill>
                <a:latin typeface="Arial" panose="020B0604020202020204" pitchFamily="34" charset="0"/>
                <a:cs typeface="Arial" panose="020B0604020202020204" pitchFamily="34" charset="0"/>
              </a:rPr>
              <a:t>Tata Steel</a:t>
            </a:r>
            <a:r>
              <a:rPr lang="en-US" sz="2000" dirty="0">
                <a:solidFill>
                  <a:srgbClr val="FF0000"/>
                </a:solidFill>
                <a:latin typeface="Arial" panose="020B0604020202020204" pitchFamily="34" charset="0"/>
                <a:cs typeface="Arial" panose="020B0604020202020204" pitchFamily="34" charset="0"/>
              </a:rPr>
              <a:t> announced that it would permanently reduce the workforce at </a:t>
            </a:r>
            <a:r>
              <a:rPr lang="en-US" sz="2000" dirty="0" smtClean="0">
                <a:solidFill>
                  <a:srgbClr val="FF0000"/>
                </a:solidFill>
                <a:latin typeface="Arial" panose="020B0604020202020204" pitchFamily="34" charset="0"/>
                <a:cs typeface="Arial" panose="020B0604020202020204" pitchFamily="34" charset="0"/>
              </a:rPr>
              <a:t>its </a:t>
            </a:r>
            <a:r>
              <a:rPr lang="en-US" sz="2000" dirty="0" err="1" smtClean="0">
                <a:solidFill>
                  <a:srgbClr val="FF0000"/>
                </a:solidFill>
                <a:latin typeface="Arial" panose="020B0604020202020204" pitchFamily="34" charset="0"/>
                <a:cs typeface="Arial" panose="020B0604020202020204" pitchFamily="34" charset="0"/>
              </a:rPr>
              <a:t>Scunthorpe</a:t>
            </a:r>
            <a:r>
              <a:rPr lang="en-US" sz="2000" dirty="0" smtClean="0">
                <a:solidFill>
                  <a:srgbClr val="FF0000"/>
                </a:solidFill>
                <a:latin typeface="Arial" panose="020B0604020202020204" pitchFamily="34" charset="0"/>
                <a:cs typeface="Arial" panose="020B0604020202020204" pitchFamily="34" charset="0"/>
              </a:rPr>
              <a:t> </a:t>
            </a:r>
            <a:r>
              <a:rPr lang="en-US" sz="2000" dirty="0">
                <a:solidFill>
                  <a:srgbClr val="FF0000"/>
                </a:solidFill>
                <a:latin typeface="Arial" panose="020B0604020202020204" pitchFamily="34" charset="0"/>
                <a:cs typeface="Arial" panose="020B0604020202020204" pitchFamily="34" charset="0"/>
              </a:rPr>
              <a:t>plant by 340 employees, due to weak demand for steel products</a:t>
            </a:r>
            <a:r>
              <a:rPr lang="en-US" sz="2000" dirty="0" smtClean="0">
                <a:solidFill>
                  <a:srgbClr val="FF0000"/>
                </a:solidFill>
                <a:latin typeface="Arial" panose="020B0604020202020204" pitchFamily="34" charset="0"/>
                <a:cs typeface="Arial" panose="020B0604020202020204" pitchFamily="34" charset="0"/>
              </a:rPr>
              <a:t>.</a:t>
            </a:r>
            <a:br>
              <a:rPr lang="en-US" sz="2000" dirty="0" smtClean="0">
                <a:solidFill>
                  <a:srgbClr val="FF0000"/>
                </a:solidFill>
                <a:latin typeface="Arial" panose="020B0604020202020204" pitchFamily="34" charset="0"/>
                <a:cs typeface="Arial" panose="020B0604020202020204" pitchFamily="34" charset="0"/>
              </a:rPr>
            </a:br>
            <a:r>
              <a:rPr lang="en-US" sz="2000" dirty="0" smtClean="0">
                <a:solidFill>
                  <a:srgbClr val="FF0000"/>
                </a:solidFill>
                <a:latin typeface="Arial" panose="020B0604020202020204" pitchFamily="34" charset="0"/>
                <a:cs typeface="Arial" panose="020B0604020202020204" pitchFamily="34" charset="0"/>
              </a:rPr>
              <a:t>(</a:t>
            </a:r>
            <a:r>
              <a:rPr lang="en-US" sz="2000" dirty="0">
                <a:solidFill>
                  <a:srgbClr val="FF0000"/>
                </a:solidFill>
                <a:latin typeface="Arial" panose="020B0604020202020204" pitchFamily="34" charset="0"/>
                <a:cs typeface="Arial" panose="020B0604020202020204" pitchFamily="34" charset="0"/>
              </a:rPr>
              <a:t>a) The most appropriate way for Tata Steel to reduce the number of employees is by</a:t>
            </a:r>
            <a:r>
              <a:rPr lang="en-US" sz="2000" dirty="0" smtClean="0">
                <a:solidFill>
                  <a:srgbClr val="FF0000"/>
                </a:solidFill>
                <a:latin typeface="Arial" panose="020B0604020202020204" pitchFamily="34" charset="0"/>
                <a:cs typeface="Arial" panose="020B0604020202020204" pitchFamily="34" charset="0"/>
              </a:rPr>
              <a:t>	(1</a:t>
            </a:r>
            <a:r>
              <a:rPr lang="en-US" sz="2000" dirty="0">
                <a:solidFill>
                  <a:srgbClr val="FF0000"/>
                </a:solidFill>
                <a:latin typeface="Arial" panose="020B0604020202020204" pitchFamily="34" charset="0"/>
                <a:cs typeface="Arial" panose="020B0604020202020204" pitchFamily="34" charset="0"/>
              </a:rPr>
              <a:t>)</a:t>
            </a: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resignation</a:t>
            </a:r>
            <a:endParaRPr lang="en-US" sz="2000" dirty="0">
              <a:solidFill>
                <a:srgbClr val="FF0000"/>
              </a:solidFill>
              <a:latin typeface="Arial" panose="020B0604020202020204" pitchFamily="34" charset="0"/>
              <a:cs typeface="Arial" panose="020B0604020202020204" pitchFamily="34" charset="0"/>
            </a:endParaRP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redundancy</a:t>
            </a:r>
            <a:endParaRPr lang="en-US" sz="2000" dirty="0">
              <a:solidFill>
                <a:srgbClr val="FF0000"/>
              </a:solidFill>
              <a:latin typeface="Arial" panose="020B0604020202020204" pitchFamily="34" charset="0"/>
              <a:cs typeface="Arial" panose="020B0604020202020204" pitchFamily="34" charset="0"/>
            </a:endParaRP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training</a:t>
            </a:r>
            <a:endParaRPr lang="en-US" sz="2000" dirty="0">
              <a:solidFill>
                <a:srgbClr val="FF0000"/>
              </a:solidFill>
              <a:latin typeface="Arial" panose="020B0604020202020204" pitchFamily="34" charset="0"/>
              <a:cs typeface="Arial" panose="020B0604020202020204" pitchFamily="34" charset="0"/>
            </a:endParaRP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job rotation</a:t>
            </a:r>
          </a:p>
          <a:p>
            <a:pPr marL="461963">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Answer [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p>
          <a:p>
            <a:pPr>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(b) Explain </a:t>
            </a:r>
            <a:r>
              <a:rPr lang="en-US" sz="2000" dirty="0">
                <a:solidFill>
                  <a:srgbClr val="FF0000"/>
                </a:solidFill>
                <a:latin typeface="Arial" panose="020B0604020202020204" pitchFamily="34" charset="0"/>
                <a:cs typeface="Arial" panose="020B0604020202020204" pitchFamily="34" charset="0"/>
              </a:rPr>
              <a:t>why this answer is correct</a:t>
            </a:r>
            <a:r>
              <a:rPr lang="en-US" sz="2000" dirty="0" smtClean="0">
                <a:solidFill>
                  <a:srgbClr val="FF0000"/>
                </a:solidFill>
                <a:latin typeface="Arial" panose="020B0604020202020204" pitchFamily="34" charset="0"/>
                <a:cs typeface="Arial" panose="020B0604020202020204" pitchFamily="34" charset="0"/>
              </a:rPr>
              <a:t>.</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r>
              <a:rPr lang="en-US" sz="2000" dirty="0">
                <a:solidFill>
                  <a:srgbClr val="FF0000"/>
                </a:solidFill>
                <a:latin typeface="Arial" panose="020B0604020202020204" pitchFamily="34" charset="0"/>
                <a:cs typeface="Arial" panose="020B0604020202020204" pitchFamily="34" charset="0"/>
              </a:rPr>
              <a:t>3</a:t>
            </a:r>
            <a:r>
              <a:rPr lang="en-US" sz="2000" dirty="0" smtClean="0">
                <a:solidFill>
                  <a:srgbClr val="FF0000"/>
                </a:solidFill>
                <a:latin typeface="Arial" panose="020B0604020202020204" pitchFamily="34" charset="0"/>
                <a:cs typeface="Arial" panose="020B0604020202020204" pitchFamily="34" charset="0"/>
              </a:rPr>
              <a:t>)</a:t>
            </a:r>
          </a:p>
          <a:p>
            <a:pPr>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panose="020B0604020202020204" pitchFamily="34" charset="0"/>
                <a:cs typeface="Arial" panose="020B0604020202020204" pitchFamily="34" charset="0"/>
              </a:rPr>
              <a:t>(</a:t>
            </a:r>
            <a:r>
              <a:rPr lang="en-US" sz="2000" b="1" dirty="0">
                <a:solidFill>
                  <a:srgbClr val="FF0000"/>
                </a:solidFill>
                <a:latin typeface="Arial" panose="020B0604020202020204" pitchFamily="34" charset="0"/>
                <a:cs typeface="Arial" panose="020B0604020202020204" pitchFamily="34" charset="0"/>
              </a:rPr>
              <a:t>Total for Question </a:t>
            </a:r>
            <a:r>
              <a:rPr lang="en-US" sz="2000" b="1" dirty="0" smtClean="0">
                <a:solidFill>
                  <a:srgbClr val="FF0000"/>
                </a:solidFill>
                <a:latin typeface="Arial" panose="020B0604020202020204" pitchFamily="34" charset="0"/>
                <a:cs typeface="Arial" panose="020B0604020202020204" pitchFamily="34" charset="0"/>
              </a:rPr>
              <a:t>1 </a:t>
            </a:r>
            <a:r>
              <a:rPr lang="en-US" sz="2000" b="1" dirty="0">
                <a:solidFill>
                  <a:srgbClr val="FF0000"/>
                </a:solidFill>
                <a:latin typeface="Arial" panose="020B0604020202020204" pitchFamily="34" charset="0"/>
                <a:cs typeface="Arial" panose="020B0604020202020204" pitchFamily="34" charset="0"/>
              </a:rPr>
              <a:t>= 4 marks)</a:t>
            </a:r>
            <a:endParaRPr lang="en-US" sz="2000" dirty="0">
              <a:solidFill>
                <a:srgbClr val="FF0000"/>
              </a:solidFill>
              <a:latin typeface="Arial" panose="020B0604020202020204" pitchFamily="34" charset="0"/>
              <a:cs typeface="Arial" panose="020B0604020202020204" pitchFamily="34" charset="0"/>
            </a:endParaRPr>
          </a:p>
        </p:txBody>
      </p:sp>
      <p:sp>
        <p:nvSpPr>
          <p:cNvPr id="4" name="TextBox 3">
            <a:hlinkClick r:id="rId3" action="ppaction://hlinkfile"/>
          </p:cNvPr>
          <p:cNvSpPr txBox="1"/>
          <p:nvPr/>
        </p:nvSpPr>
        <p:spPr>
          <a:xfrm>
            <a:off x="8244408" y="270136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5149499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r>
              <a:rPr lang="en-GB" sz="4000" dirty="0" smtClean="0"/>
              <a:t>18 </a:t>
            </a:r>
            <a:r>
              <a:rPr lang="en-GB" sz="4000" dirty="0"/>
              <a:t>– Exam Questions – </a:t>
            </a:r>
            <a:r>
              <a:rPr lang="en-GB" sz="4000" dirty="0" smtClean="0"/>
              <a:t>June 2015</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2369420033"/>
              </p:ext>
            </p:extLst>
          </p:nvPr>
        </p:nvGraphicFramePr>
        <p:xfrm>
          <a:off x="323528" y="1124744"/>
          <a:ext cx="8496944" cy="5593080"/>
        </p:xfrm>
        <a:graphic>
          <a:graphicData uri="http://schemas.openxmlformats.org/drawingml/2006/table">
            <a:tbl>
              <a:tblPr firstRow="1" bandRow="1">
                <a:tableStyleId>{5C22544A-7EE6-4342-B048-85BDC9FD1C3A}</a:tableStyleId>
              </a:tblPr>
              <a:tblGrid>
                <a:gridCol w="648072"/>
                <a:gridCol w="6984775"/>
                <a:gridCol w="864097"/>
              </a:tblGrid>
              <a:tr h="489459">
                <a:tc>
                  <a:txBody>
                    <a:bodyPr/>
                    <a:lstStyle/>
                    <a:p>
                      <a:r>
                        <a:rPr lang="en-GB" sz="1400" dirty="0" smtClean="0">
                          <a:latin typeface="Arial" panose="020B0604020202020204" pitchFamily="34" charset="0"/>
                          <a:cs typeface="Arial" panose="020B0604020202020204" pitchFamily="34" charset="0"/>
                        </a:rPr>
                        <a:t>1 (a)</a:t>
                      </a:r>
                      <a:endParaRPr lang="en-GB" sz="1400" dirty="0">
                        <a:latin typeface="Arial" panose="020B0604020202020204" pitchFamily="34" charset="0"/>
                        <a:cs typeface="Arial" panose="020B0604020202020204" pitchFamily="34" charset="0"/>
                      </a:endParaRPr>
                    </a:p>
                  </a:txBody>
                  <a:tcPr marL="68580" marR="68580" marT="34290" marB="34290"/>
                </a:tc>
                <a:tc>
                  <a:txBody>
                    <a:bodyPr/>
                    <a:lstStyle/>
                    <a:p>
                      <a:r>
                        <a:rPr kumimoji="0" lang="en-US" sz="1400" b="0" i="0" u="none" strike="noStrike" kern="1200" baseline="0" dirty="0" smtClean="0">
                          <a:solidFill>
                            <a:schemeClr val="lt1"/>
                          </a:solidFill>
                          <a:latin typeface="Arial" panose="020B0604020202020204" pitchFamily="34" charset="0"/>
                          <a:ea typeface="+mn-ea"/>
                          <a:cs typeface="Arial" panose="020B0604020202020204" pitchFamily="34" charset="0"/>
                        </a:rPr>
                        <a:t>The most appropriate way for Tata Steel to reduce the number of employees is by</a:t>
                      </a:r>
                    </a:p>
                    <a:p>
                      <a:r>
                        <a:rPr kumimoji="0" lang="en-US" sz="1400" b="0" i="0" u="none" strike="noStrike" kern="1200" baseline="0" dirty="0" smtClean="0">
                          <a:solidFill>
                            <a:schemeClr val="lt1"/>
                          </a:solidFill>
                          <a:latin typeface="Arial" panose="020B0604020202020204" pitchFamily="34" charset="0"/>
                          <a:ea typeface="+mn-ea"/>
                          <a:cs typeface="Arial" panose="020B0604020202020204" pitchFamily="34" charset="0"/>
                        </a:rPr>
                        <a:t>Answer: B (redundancy)</a:t>
                      </a:r>
                    </a:p>
                  </a:txBody>
                  <a:tcPr marL="68580" marR="68580" marT="34290" marB="34290"/>
                </a:tc>
                <a:tc>
                  <a:txBody>
                    <a:bodyPr/>
                    <a:lstStyle/>
                    <a:p>
                      <a:pPr algn="ctr"/>
                      <a:r>
                        <a:rPr lang="en-GB" sz="1400" b="0" dirty="0" smtClean="0">
                          <a:latin typeface="Arial" panose="020B0604020202020204" pitchFamily="34" charset="0"/>
                          <a:cs typeface="Arial" panose="020B0604020202020204" pitchFamily="34" charset="0"/>
                        </a:rPr>
                        <a:t>1 mark</a:t>
                      </a:r>
                      <a:endParaRPr lang="en-GB" sz="1400" b="0" dirty="0">
                        <a:latin typeface="Arial" panose="020B0604020202020204" pitchFamily="34" charset="0"/>
                        <a:cs typeface="Arial" panose="020B0604020202020204" pitchFamily="34" charset="0"/>
                      </a:endParaRPr>
                    </a:p>
                  </a:txBody>
                  <a:tcPr marL="68580" marR="68580" marT="34290" marB="34290"/>
                </a:tc>
              </a:tr>
              <a:tr h="5055157">
                <a:tc>
                  <a:txBody>
                    <a:bodyPr/>
                    <a:lstStyle/>
                    <a:p>
                      <a:r>
                        <a:rPr lang="en-GB" sz="1400" dirty="0" smtClean="0">
                          <a:latin typeface="Arial" panose="020B0604020202020204" pitchFamily="34" charset="0"/>
                          <a:cs typeface="Arial" panose="020B0604020202020204" pitchFamily="34" charset="0"/>
                        </a:rPr>
                        <a:t>1(b)</a:t>
                      </a:r>
                      <a:endParaRPr lang="en-GB" sz="1400" dirty="0">
                        <a:latin typeface="Arial" panose="020B0604020202020204" pitchFamily="34" charset="0"/>
                        <a:cs typeface="Arial" panose="020B0604020202020204" pitchFamily="34" charset="0"/>
                      </a:endParaRPr>
                    </a:p>
                  </a:txBody>
                  <a:tcPr marL="68580" marR="68580" marT="34290" marB="34290"/>
                </a:tc>
                <a:tc>
                  <a:txBody>
                    <a:bodyPr/>
                    <a:lstStyle/>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Definition of redundancy e.g. when a job is no longer needed by a business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Less steel is required to be produced at the </a:t>
                      </a:r>
                      <a:r>
                        <a:rPr lang="en-US" sz="1500" b="0" i="0" u="none" strike="noStrike" baseline="0" dirty="0" err="1" smtClean="0">
                          <a:solidFill>
                            <a:srgbClr val="000000"/>
                          </a:solidFill>
                          <a:latin typeface="Arial" panose="020B0604020202020204" pitchFamily="34" charset="0"/>
                          <a:cs typeface="Arial" panose="020B0604020202020204" pitchFamily="34" charset="0"/>
                        </a:rPr>
                        <a:t>Scunthorpe</a:t>
                      </a:r>
                      <a:r>
                        <a:rPr lang="en-US" sz="1500" b="0" i="0" u="none" strike="noStrike" baseline="0" dirty="0" smtClean="0">
                          <a:solidFill>
                            <a:srgbClr val="000000"/>
                          </a:solidFill>
                          <a:latin typeface="Arial" panose="020B0604020202020204" pitchFamily="34" charset="0"/>
                          <a:cs typeface="Arial" panose="020B0604020202020204" pitchFamily="34" charset="0"/>
                        </a:rPr>
                        <a:t> plant resulting in less employees needed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Redundancy is the most appropriate as Tata are unlikely to lose this number of employees through natural wastage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GB"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Alternatively, up to two of the marks above can be achieved by explaining (not defining) distracters, for example: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A is wrong because an employee resigns when they want to leave not when the company would like them to leave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C is wrong because training will only improve the skills of employees as this is unlikely to be done when job losses are being planned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D is wrong because this will not reduce the number of employees as it involves employees moving around the business for motivational purposes </a:t>
                      </a:r>
                      <a:r>
                        <a:rPr lang="en-US" sz="1500" b="1" i="0" u="none" strike="noStrike" baseline="0" dirty="0" smtClean="0">
                          <a:solidFill>
                            <a:srgbClr val="000000"/>
                          </a:solidFill>
                          <a:latin typeface="Arial" panose="020B0604020202020204" pitchFamily="34" charset="0"/>
                          <a:cs typeface="Arial" panose="020B0604020202020204" pitchFamily="34" charset="0"/>
                        </a:rPr>
                        <a:t>(1)</a:t>
                      </a:r>
                      <a:endParaRPr lang="en-GB"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Any acceptable answer that shows selective knowledge/understanding/application and/or development. </a:t>
                      </a: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N.B. up to 2 marks out of 3 may be gained for part (b) if part (a) is incorrect.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r>
                        <a:rPr lang="en-GB" sz="1400" dirty="0" smtClean="0">
                          <a:latin typeface="Arial" panose="020B0604020202020204" pitchFamily="34" charset="0"/>
                          <a:cs typeface="Arial" panose="020B0604020202020204" pitchFamily="34" charset="0"/>
                        </a:rPr>
                        <a:t>1-3 marks</a:t>
                      </a:r>
                    </a:p>
                    <a:p>
                      <a:pPr algn="ctr"/>
                      <a:endParaRPr lang="en-GB" sz="1400" dirty="0" smtClean="0">
                        <a:latin typeface="Arial" panose="020B0604020202020204" pitchFamily="34" charset="0"/>
                        <a:cs typeface="Arial" panose="020B0604020202020204" pitchFamily="34" charset="0"/>
                      </a:endParaRPr>
                    </a:p>
                    <a:p>
                      <a:pPr algn="ctr"/>
                      <a:endParaRPr lang="en-IE"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endParaRPr lang="en-GB" sz="1400" dirty="0" smtClean="0">
                        <a:latin typeface="Arial" panose="020B0604020202020204" pitchFamily="34" charset="0"/>
                        <a:cs typeface="Arial" panose="020B0604020202020204" pitchFamily="34" charset="0"/>
                      </a:endParaRPr>
                    </a:p>
                    <a:p>
                      <a:pPr algn="ctr"/>
                      <a:r>
                        <a:rPr lang="en-GB" sz="1400" dirty="0" smtClean="0">
                          <a:latin typeface="Arial" panose="020B0604020202020204" pitchFamily="34" charset="0"/>
                          <a:cs typeface="Arial" panose="020B0604020202020204" pitchFamily="34" charset="0"/>
                        </a:rPr>
                        <a:t>Total 4</a:t>
                      </a:r>
                      <a:r>
                        <a:rPr lang="en-GB" sz="1400" baseline="0" dirty="0" smtClean="0">
                          <a:latin typeface="Arial" panose="020B0604020202020204" pitchFamily="34" charset="0"/>
                          <a:cs typeface="Arial" panose="020B0604020202020204" pitchFamily="34" charset="0"/>
                        </a:rPr>
                        <a:t> marks</a:t>
                      </a:r>
                      <a:endParaRPr lang="en-GB" sz="1400" dirty="0" smtClean="0">
                        <a:latin typeface="Arial" panose="020B0604020202020204" pitchFamily="34" charset="0"/>
                        <a:cs typeface="Arial" panose="020B0604020202020204" pitchFamily="34" charset="0"/>
                      </a:endParaRPr>
                    </a:p>
                  </a:txBody>
                  <a:tcPr marL="68580" marR="68580" marT="34290" marB="34290"/>
                </a:tc>
              </a:tr>
            </a:tbl>
          </a:graphicData>
        </a:graphic>
      </p:graphicFrame>
      <p:sp>
        <p:nvSpPr>
          <p:cNvPr id="5" name="TextBox 4">
            <a:hlinkClick r:id="rId3" action="ppaction://hlinkfile"/>
          </p:cNvPr>
          <p:cNvSpPr txBox="1"/>
          <p:nvPr/>
        </p:nvSpPr>
        <p:spPr>
          <a:xfrm>
            <a:off x="8028384" y="148478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3827430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 – Exam Questions – June 2015</a:t>
            </a:r>
            <a:endParaRPr lang="en-GB" sz="3600" dirty="0"/>
          </a:p>
        </p:txBody>
      </p:sp>
      <p:sp>
        <p:nvSpPr>
          <p:cNvPr id="7" name="Rectangle 6"/>
          <p:cNvSpPr/>
          <p:nvPr/>
        </p:nvSpPr>
        <p:spPr>
          <a:xfrm>
            <a:off x="305525" y="1124744"/>
            <a:ext cx="8586955" cy="5593839"/>
          </a:xfrm>
          <a:prstGeom prst="rect">
            <a:avLst/>
          </a:prstGeom>
        </p:spPr>
        <p:txBody>
          <a:bodyPr wrap="square">
            <a:spAutoFit/>
          </a:bodyPr>
          <a:lstStyle/>
          <a:p>
            <a:pPr marL="457200" indent="-457200">
              <a:spcAft>
                <a:spcPts val="300"/>
              </a:spcAft>
              <a:buClr>
                <a:schemeClr val="accent6">
                  <a:lumMod val="50000"/>
                </a:schemeClr>
              </a:buClr>
              <a:buFont typeface="+mj-lt"/>
              <a:buAutoNum type="arabicPeriod" startAt="3"/>
              <a:tabLst>
                <a:tab pos="6259116" algn="r"/>
              </a:tabLst>
            </a:pPr>
            <a:r>
              <a:rPr lang="en-US" sz="2000" dirty="0">
                <a:solidFill>
                  <a:srgbClr val="FF0000"/>
                </a:solidFill>
                <a:latin typeface="Arial" panose="020B0604020202020204" pitchFamily="34" charset="0"/>
                <a:cs typeface="Arial" panose="020B0604020202020204" pitchFamily="34" charset="0"/>
              </a:rPr>
              <a:t>Barclays appointed Antony Jenkins as Chief Executive Officer (CEO) in 2012. He </a:t>
            </a:r>
            <a:r>
              <a:rPr lang="en-US" sz="2000" dirty="0" smtClean="0">
                <a:solidFill>
                  <a:srgbClr val="FF0000"/>
                </a:solidFill>
                <a:latin typeface="Arial" panose="020B0604020202020204" pitchFamily="34" charset="0"/>
                <a:cs typeface="Arial" panose="020B0604020202020204" pitchFamily="34" charset="0"/>
              </a:rPr>
              <a:t>had worked </a:t>
            </a:r>
            <a:r>
              <a:rPr lang="en-US" sz="2000" dirty="0">
                <a:solidFill>
                  <a:srgbClr val="FF0000"/>
                </a:solidFill>
                <a:latin typeface="Arial" panose="020B0604020202020204" pitchFamily="34" charset="0"/>
                <a:cs typeface="Arial" panose="020B0604020202020204" pitchFamily="34" charset="0"/>
              </a:rPr>
              <a:t>at Barclays since 1983</a:t>
            </a:r>
            <a:r>
              <a:rPr lang="en-US" sz="2000" dirty="0" smtClean="0">
                <a:solidFill>
                  <a:srgbClr val="FF0000"/>
                </a:solidFill>
                <a:latin typeface="Arial" panose="020B0604020202020204" pitchFamily="34" charset="0"/>
                <a:cs typeface="Arial" panose="020B0604020202020204" pitchFamily="34" charset="0"/>
              </a:rPr>
              <a:t>.</a:t>
            </a:r>
            <a:br>
              <a:rPr lang="en-US" sz="2000" dirty="0" smtClean="0">
                <a:solidFill>
                  <a:srgbClr val="FF0000"/>
                </a:solidFill>
                <a:latin typeface="Arial" panose="020B0604020202020204" pitchFamily="34" charset="0"/>
                <a:cs typeface="Arial" panose="020B0604020202020204" pitchFamily="34" charset="0"/>
              </a:rPr>
            </a:br>
            <a:r>
              <a:rPr lang="en-US" sz="2000" dirty="0" smtClean="0">
                <a:solidFill>
                  <a:srgbClr val="FF0000"/>
                </a:solidFill>
                <a:latin typeface="Arial" panose="020B0604020202020204" pitchFamily="34" charset="0"/>
                <a:cs typeface="Arial" panose="020B0604020202020204" pitchFamily="34" charset="0"/>
              </a:rPr>
              <a:t>(</a:t>
            </a:r>
            <a:r>
              <a:rPr lang="en-US" sz="2000" dirty="0">
                <a:solidFill>
                  <a:srgbClr val="FF0000"/>
                </a:solidFill>
                <a:latin typeface="Arial" panose="020B0604020202020204" pitchFamily="34" charset="0"/>
                <a:cs typeface="Arial" panose="020B0604020202020204" pitchFamily="34" charset="0"/>
              </a:rPr>
              <a:t>a) The most likely reason for Barclays to use internal recruitment is</a:t>
            </a:r>
            <a:r>
              <a:rPr lang="en-US" sz="2000" dirty="0" smtClean="0">
                <a:solidFill>
                  <a:srgbClr val="FF0000"/>
                </a:solidFill>
                <a:latin typeface="Arial" panose="020B0604020202020204" pitchFamily="34" charset="0"/>
                <a:cs typeface="Arial" panose="020B0604020202020204" pitchFamily="34" charset="0"/>
              </a:rPr>
              <a:t>	(1)</a:t>
            </a:r>
          </a:p>
          <a:p>
            <a:pPr marL="804863" indent="-342900">
              <a:spcAft>
                <a:spcPts val="300"/>
              </a:spcAft>
              <a:buClr>
                <a:schemeClr val="accent6">
                  <a:lumMod val="50000"/>
                </a:schemeClr>
              </a:buClr>
              <a:buFont typeface="+mj-lt"/>
              <a:buAutoNum type="alphaUcPeriod"/>
              <a:tabLst>
                <a:tab pos="6259116" algn="r"/>
              </a:tabLst>
            </a:pPr>
            <a:r>
              <a:rPr lang="en-US" sz="2000" dirty="0">
                <a:solidFill>
                  <a:srgbClr val="FF0000"/>
                </a:solidFill>
                <a:latin typeface="Arial" panose="020B0604020202020204" pitchFamily="34" charset="0"/>
                <a:cs typeface="Arial" panose="020B0604020202020204" pitchFamily="34" charset="0"/>
              </a:rPr>
              <a:t>less is known about candidates</a:t>
            </a: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there </a:t>
            </a:r>
            <a:r>
              <a:rPr lang="en-US" sz="2000" dirty="0">
                <a:solidFill>
                  <a:srgbClr val="FF0000"/>
                </a:solidFill>
                <a:latin typeface="Arial" panose="020B0604020202020204" pitchFamily="34" charset="0"/>
                <a:cs typeface="Arial" panose="020B0604020202020204" pitchFamily="34" charset="0"/>
              </a:rPr>
              <a:t>are more applicants to choose from</a:t>
            </a: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it </a:t>
            </a:r>
            <a:r>
              <a:rPr lang="en-US" sz="2000" dirty="0">
                <a:solidFill>
                  <a:srgbClr val="FF0000"/>
                </a:solidFill>
                <a:latin typeface="Arial" panose="020B0604020202020204" pitchFamily="34" charset="0"/>
                <a:cs typeface="Arial" panose="020B0604020202020204" pitchFamily="34" charset="0"/>
              </a:rPr>
              <a:t>can act as a motivation for staff</a:t>
            </a:r>
          </a:p>
          <a:p>
            <a:pPr marL="804863" indent="-342900">
              <a:spcAft>
                <a:spcPts val="300"/>
              </a:spcAft>
              <a:buClr>
                <a:schemeClr val="accent6">
                  <a:lumMod val="50000"/>
                </a:schemeClr>
              </a:buClr>
              <a:buFont typeface="+mj-lt"/>
              <a:buAutoNum type="alphaUcPeriod"/>
              <a:tabLst>
                <a:tab pos="6259116" algn="r"/>
              </a:tabLst>
            </a:pPr>
            <a:r>
              <a:rPr lang="en-US" sz="2000" dirty="0" smtClean="0">
                <a:solidFill>
                  <a:srgbClr val="FF0000"/>
                </a:solidFill>
                <a:latin typeface="Arial" panose="020B0604020202020204" pitchFamily="34" charset="0"/>
                <a:cs typeface="Arial" panose="020B0604020202020204" pitchFamily="34" charset="0"/>
              </a:rPr>
              <a:t>it </a:t>
            </a:r>
            <a:r>
              <a:rPr lang="en-US" sz="2000" dirty="0">
                <a:solidFill>
                  <a:srgbClr val="FF0000"/>
                </a:solidFill>
                <a:latin typeface="Arial" panose="020B0604020202020204" pitchFamily="34" charset="0"/>
                <a:cs typeface="Arial" panose="020B0604020202020204" pitchFamily="34" charset="0"/>
              </a:rPr>
              <a:t>is more expensive than external </a:t>
            </a:r>
            <a:r>
              <a:rPr lang="en-US" sz="2000" dirty="0" smtClean="0">
                <a:solidFill>
                  <a:srgbClr val="FF0000"/>
                </a:solidFill>
                <a:latin typeface="Arial" panose="020B0604020202020204" pitchFamily="34" charset="0"/>
                <a:cs typeface="Arial" panose="020B0604020202020204" pitchFamily="34" charset="0"/>
              </a:rPr>
              <a:t>recruitment</a:t>
            </a:r>
          </a:p>
          <a:p>
            <a:pPr marL="461963">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Answer [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p>
          <a:p>
            <a:pPr>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(b) Explain </a:t>
            </a:r>
            <a:r>
              <a:rPr lang="en-US" sz="2000" dirty="0">
                <a:solidFill>
                  <a:srgbClr val="FF0000"/>
                </a:solidFill>
                <a:latin typeface="Arial" panose="020B0604020202020204" pitchFamily="34" charset="0"/>
                <a:cs typeface="Arial" panose="020B0604020202020204" pitchFamily="34" charset="0"/>
              </a:rPr>
              <a:t>why this answer is correct</a:t>
            </a:r>
            <a:r>
              <a:rPr lang="en-US" sz="2000" dirty="0" smtClean="0">
                <a:solidFill>
                  <a:srgbClr val="FF0000"/>
                </a:solidFill>
                <a:latin typeface="Arial" panose="020B0604020202020204" pitchFamily="34" charset="0"/>
                <a:cs typeface="Arial" panose="020B0604020202020204" pitchFamily="34" charset="0"/>
              </a:rPr>
              <a:t>.</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r>
              <a:rPr lang="en-US" sz="2000" dirty="0">
                <a:solidFill>
                  <a:srgbClr val="FF0000"/>
                </a:solidFill>
                <a:latin typeface="Arial" panose="020B0604020202020204" pitchFamily="34" charset="0"/>
                <a:cs typeface="Arial" panose="020B0604020202020204" pitchFamily="34" charset="0"/>
              </a:rPr>
              <a:t>3</a:t>
            </a:r>
            <a:r>
              <a:rPr lang="en-US" sz="2000" dirty="0" smtClean="0">
                <a:solidFill>
                  <a:srgbClr val="FF0000"/>
                </a:solidFill>
                <a:latin typeface="Arial" panose="020B0604020202020204" pitchFamily="34" charset="0"/>
                <a:cs typeface="Arial" panose="020B0604020202020204" pitchFamily="34" charset="0"/>
              </a:rPr>
              <a:t>)</a:t>
            </a:r>
          </a:p>
          <a:p>
            <a:pPr>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___________________________________________________________</a:t>
            </a:r>
            <a:r>
              <a:rPr lang="en-US" sz="2000" dirty="0">
                <a:solidFill>
                  <a:srgbClr val="FF0000"/>
                </a:solidFill>
                <a:latin typeface="Arial" panose="020B0604020202020204" pitchFamily="34" charset="0"/>
                <a:cs typeface="Arial" panose="020B0604020202020204" pitchFamily="34" charset="0"/>
              </a:rPr>
              <a:t>___________________________________________________________</a:t>
            </a:r>
            <a:r>
              <a:rPr lang="en-US" sz="2000"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panose="020B0604020202020204" pitchFamily="34" charset="0"/>
                <a:cs typeface="Arial" panose="020B0604020202020204" pitchFamily="34" charset="0"/>
              </a:rPr>
              <a:t>(</a:t>
            </a:r>
            <a:r>
              <a:rPr lang="en-US" sz="2000" b="1" dirty="0">
                <a:solidFill>
                  <a:srgbClr val="FF0000"/>
                </a:solidFill>
                <a:latin typeface="Arial" panose="020B0604020202020204" pitchFamily="34" charset="0"/>
                <a:cs typeface="Arial" panose="020B0604020202020204" pitchFamily="34" charset="0"/>
              </a:rPr>
              <a:t>Total for Question </a:t>
            </a:r>
            <a:r>
              <a:rPr lang="en-US" sz="2000" b="1" dirty="0" smtClean="0">
                <a:solidFill>
                  <a:srgbClr val="FF0000"/>
                </a:solidFill>
                <a:latin typeface="Arial" panose="020B0604020202020204" pitchFamily="34" charset="0"/>
                <a:cs typeface="Arial" panose="020B0604020202020204" pitchFamily="34" charset="0"/>
              </a:rPr>
              <a:t>3 </a:t>
            </a:r>
            <a:r>
              <a:rPr lang="en-US" sz="2000" b="1" dirty="0">
                <a:solidFill>
                  <a:srgbClr val="FF0000"/>
                </a:solidFill>
                <a:latin typeface="Arial" panose="020B0604020202020204" pitchFamily="34" charset="0"/>
                <a:cs typeface="Arial" panose="020B0604020202020204" pitchFamily="34" charset="0"/>
              </a:rPr>
              <a:t>= 4 marks)</a:t>
            </a:r>
            <a:endParaRPr lang="en-US" sz="2000" dirty="0">
              <a:solidFill>
                <a:srgbClr val="FF0000"/>
              </a:solidFill>
              <a:latin typeface="Arial" panose="020B0604020202020204" pitchFamily="34" charset="0"/>
              <a:cs typeface="Arial" panose="020B0604020202020204" pitchFamily="34" charset="0"/>
            </a:endParaRPr>
          </a:p>
        </p:txBody>
      </p:sp>
      <p:sp>
        <p:nvSpPr>
          <p:cNvPr id="4" name="TextBox 3">
            <a:hlinkClick r:id="rId3" action="ppaction://hlinkfile"/>
          </p:cNvPr>
          <p:cNvSpPr txBox="1"/>
          <p:nvPr/>
        </p:nvSpPr>
        <p:spPr>
          <a:xfrm>
            <a:off x="8244408" y="226932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66962092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r>
              <a:rPr lang="en-GB" sz="4000" dirty="0" smtClean="0"/>
              <a:t>18 </a:t>
            </a:r>
            <a:r>
              <a:rPr lang="en-GB" sz="4000" dirty="0"/>
              <a:t>– Exam Questions – </a:t>
            </a:r>
            <a:r>
              <a:rPr lang="en-GB" sz="4000" dirty="0" smtClean="0"/>
              <a:t>June 2015</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3307033705"/>
              </p:ext>
            </p:extLst>
          </p:nvPr>
        </p:nvGraphicFramePr>
        <p:xfrm>
          <a:off x="323528" y="1124745"/>
          <a:ext cx="8496944" cy="5425440"/>
        </p:xfrm>
        <a:graphic>
          <a:graphicData uri="http://schemas.openxmlformats.org/drawingml/2006/table">
            <a:tbl>
              <a:tblPr firstRow="1" bandRow="1">
                <a:tableStyleId>{5C22544A-7EE6-4342-B048-85BDC9FD1C3A}</a:tableStyleId>
              </a:tblPr>
              <a:tblGrid>
                <a:gridCol w="648072"/>
                <a:gridCol w="7128792"/>
                <a:gridCol w="720080"/>
              </a:tblGrid>
              <a:tr h="456225">
                <a:tc>
                  <a:txBody>
                    <a:bodyPr/>
                    <a:lstStyle/>
                    <a:p>
                      <a:r>
                        <a:rPr lang="en-GB" sz="1800" dirty="0" smtClean="0">
                          <a:latin typeface="Arial" panose="020B0604020202020204" pitchFamily="34" charset="0"/>
                          <a:cs typeface="Arial" panose="020B0604020202020204" pitchFamily="34" charset="0"/>
                        </a:rPr>
                        <a:t>3 (a)</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r>
                        <a:rPr kumimoji="0" lang="en-US" sz="1400" b="0" i="0" u="none" strike="noStrike" kern="1200" baseline="0" dirty="0" smtClean="0">
                          <a:solidFill>
                            <a:schemeClr val="lt1"/>
                          </a:solidFill>
                          <a:latin typeface="Arial" panose="020B0604020202020204" pitchFamily="34" charset="0"/>
                          <a:ea typeface="+mn-ea"/>
                          <a:cs typeface="Arial" panose="020B0604020202020204" pitchFamily="34" charset="0"/>
                        </a:rPr>
                        <a:t>The most likely reason for Barclays to use internal recruitment is</a:t>
                      </a:r>
                    </a:p>
                    <a:p>
                      <a:r>
                        <a:rPr kumimoji="0" lang="en-US" sz="1400" b="0" i="0" u="none" strike="noStrike" kern="1200" baseline="0" dirty="0" smtClean="0">
                          <a:solidFill>
                            <a:schemeClr val="lt1"/>
                          </a:solidFill>
                          <a:latin typeface="Arial" panose="020B0604020202020204" pitchFamily="34" charset="0"/>
                          <a:ea typeface="+mn-ea"/>
                          <a:cs typeface="Arial" panose="020B0604020202020204" pitchFamily="34" charset="0"/>
                        </a:rPr>
                        <a:t>Answer: C (it can act as a motivation for staff)</a:t>
                      </a:r>
                    </a:p>
                  </a:txBody>
                  <a:tcPr marL="68580" marR="68580" marT="34290" marB="34290"/>
                </a:tc>
                <a:tc>
                  <a:txBody>
                    <a:bodyPr/>
                    <a:lstStyle/>
                    <a:p>
                      <a:pPr algn="ctr"/>
                      <a:r>
                        <a:rPr lang="en-GB" sz="1600" b="0" dirty="0" smtClean="0">
                          <a:latin typeface="Arial" panose="020B0604020202020204" pitchFamily="34" charset="0"/>
                          <a:cs typeface="Arial" panose="020B0604020202020204" pitchFamily="34" charset="0"/>
                        </a:rPr>
                        <a:t>1 mark</a:t>
                      </a:r>
                      <a:endParaRPr lang="en-GB" sz="1600" b="0" dirty="0">
                        <a:latin typeface="Arial" panose="020B0604020202020204" pitchFamily="34" charset="0"/>
                        <a:cs typeface="Arial" panose="020B0604020202020204" pitchFamily="34" charset="0"/>
                      </a:endParaRPr>
                    </a:p>
                  </a:txBody>
                  <a:tcPr marL="68580" marR="68580" marT="34290" marB="34290"/>
                </a:tc>
              </a:tr>
              <a:tr h="4656343">
                <a:tc>
                  <a:txBody>
                    <a:bodyPr/>
                    <a:lstStyle/>
                    <a:p>
                      <a:r>
                        <a:rPr lang="en-GB" sz="1500" dirty="0" smtClean="0">
                          <a:latin typeface="Arial" panose="020B0604020202020204" pitchFamily="34" charset="0"/>
                          <a:cs typeface="Arial" panose="020B0604020202020204" pitchFamily="34" charset="0"/>
                        </a:rPr>
                        <a:t>3 (b)</a:t>
                      </a:r>
                      <a:endParaRPr lang="en-GB" sz="1500" dirty="0">
                        <a:latin typeface="Arial" panose="020B0604020202020204" pitchFamily="34" charset="0"/>
                        <a:cs typeface="Arial" panose="020B0604020202020204" pitchFamily="34" charset="0"/>
                      </a:endParaRPr>
                    </a:p>
                  </a:txBody>
                  <a:tcPr marL="68580" marR="68580" marT="34290" marB="34290"/>
                </a:tc>
                <a:tc>
                  <a:txBody>
                    <a:bodyPr/>
                    <a:lstStyle/>
                    <a:p>
                      <a:pPr algn="just">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Definition of internal recruitment e.g. potential applicants are found from within the organisation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Staff may work harder if they can see that promotion prospects are available within the business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Without the prospect of promotion Barclays may lose key personnel and their skills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Alternatively, up to two of the marks above can be achieved by explaining (not defining) distracters, for example: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A is wrong because more is known about an internal candidate because they already work within the business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B is wrong because it is limited to the size of the business rather than the whole sector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500" b="0" i="0" u="none" strike="noStrike" baseline="0" dirty="0" smtClean="0">
                          <a:solidFill>
                            <a:srgbClr val="000000"/>
                          </a:solidFill>
                          <a:latin typeface="Arial" panose="020B0604020202020204" pitchFamily="34" charset="0"/>
                          <a:cs typeface="Arial" panose="020B0604020202020204" pitchFamily="34" charset="0"/>
                        </a:rPr>
                        <a:t>D is wrong because there is no need for using recruitment agencies/external advertising, which is costly </a:t>
                      </a:r>
                      <a:r>
                        <a:rPr lang="en-US" sz="1500" b="1" i="0" u="none" strike="noStrike" baseline="0" dirty="0" smtClean="0">
                          <a:solidFill>
                            <a:srgbClr val="000000"/>
                          </a:solidFill>
                          <a:latin typeface="Arial" panose="020B0604020202020204" pitchFamily="34" charset="0"/>
                          <a:cs typeface="Arial" panose="020B0604020202020204" pitchFamily="34" charset="0"/>
                        </a:rPr>
                        <a:t>(1)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Any acceptable answer that shows selective knowledge/understanding/application and/or development. </a:t>
                      </a:r>
                    </a:p>
                    <a:p>
                      <a:pP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N.B. up to 2 marks out of 3 may be gained for part (b) if part (a) is incorrect.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r>
                        <a:rPr lang="en-GB" sz="1500" dirty="0" smtClean="0">
                          <a:latin typeface="Arial" panose="020B0604020202020204" pitchFamily="34" charset="0"/>
                          <a:cs typeface="Arial" panose="020B0604020202020204" pitchFamily="34" charset="0"/>
                        </a:rPr>
                        <a:t>1-3 marks</a:t>
                      </a:r>
                    </a:p>
                    <a:p>
                      <a:pPr algn="ctr"/>
                      <a:endParaRPr lang="en-GB" sz="1500" dirty="0" smtClean="0">
                        <a:latin typeface="Arial" panose="020B0604020202020204" pitchFamily="34" charset="0"/>
                        <a:cs typeface="Arial" panose="020B0604020202020204" pitchFamily="34" charset="0"/>
                      </a:endParaRPr>
                    </a:p>
                    <a:p>
                      <a:pPr algn="ctr"/>
                      <a:endParaRPr lang="en-IE"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r>
                        <a:rPr lang="en-GB" sz="1500" dirty="0" smtClean="0">
                          <a:latin typeface="Arial" panose="020B0604020202020204" pitchFamily="34" charset="0"/>
                          <a:cs typeface="Arial" panose="020B0604020202020204" pitchFamily="34" charset="0"/>
                        </a:rPr>
                        <a:t>Total 4</a:t>
                      </a:r>
                      <a:r>
                        <a:rPr lang="en-GB" sz="1500" baseline="0" dirty="0" smtClean="0">
                          <a:latin typeface="Arial" panose="020B0604020202020204" pitchFamily="34" charset="0"/>
                          <a:cs typeface="Arial" panose="020B0604020202020204" pitchFamily="34" charset="0"/>
                        </a:rPr>
                        <a:t> marks</a:t>
                      </a:r>
                      <a:endParaRPr lang="en-GB" sz="1500" dirty="0" smtClean="0">
                        <a:latin typeface="Arial" panose="020B0604020202020204" pitchFamily="34" charset="0"/>
                        <a:cs typeface="Arial" panose="020B0604020202020204" pitchFamily="34" charset="0"/>
                      </a:endParaRPr>
                    </a:p>
                  </a:txBody>
                  <a:tcPr marL="68580" marR="68580" marT="34290" marB="34290"/>
                </a:tc>
              </a:tr>
            </a:tbl>
          </a:graphicData>
        </a:graphic>
      </p:graphicFrame>
      <p:sp>
        <p:nvSpPr>
          <p:cNvPr id="5" name="TextBox 4">
            <a:hlinkClick r:id="rId3" action="ppaction://hlinkfile"/>
          </p:cNvPr>
          <p:cNvSpPr txBox="1"/>
          <p:nvPr/>
        </p:nvSpPr>
        <p:spPr>
          <a:xfrm>
            <a:off x="8100392" y="162124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699718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18 – Exam Questions – June 2015</a:t>
            </a:r>
            <a:endParaRPr lang="en-GB" sz="3600" dirty="0"/>
          </a:p>
        </p:txBody>
      </p:sp>
      <p:sp>
        <p:nvSpPr>
          <p:cNvPr id="7" name="Rectangle 6"/>
          <p:cNvSpPr/>
          <p:nvPr/>
        </p:nvSpPr>
        <p:spPr>
          <a:xfrm>
            <a:off x="305525" y="1124744"/>
            <a:ext cx="8586955" cy="5286062"/>
          </a:xfrm>
          <a:prstGeom prst="rect">
            <a:avLst/>
          </a:prstGeom>
        </p:spPr>
        <p:txBody>
          <a:bodyPr wrap="square">
            <a:spAutoFit/>
          </a:bodyPr>
          <a:lstStyle/>
          <a:p>
            <a:pPr marL="457200" indent="-457200">
              <a:spcAft>
                <a:spcPts val="300"/>
              </a:spcAft>
              <a:buClr>
                <a:schemeClr val="accent6">
                  <a:lumMod val="50000"/>
                </a:schemeClr>
              </a:buClr>
              <a:buFont typeface="+mj-lt"/>
              <a:buAutoNum type="arabicPeriod"/>
              <a:tabLst>
                <a:tab pos="6259116" algn="r"/>
              </a:tabLst>
            </a:pPr>
            <a:r>
              <a:rPr lang="en-US" sz="2000" dirty="0">
                <a:solidFill>
                  <a:srgbClr val="FF0000"/>
                </a:solidFill>
                <a:latin typeface="Arial" panose="020B0604020202020204" pitchFamily="34" charset="0"/>
                <a:cs typeface="Arial" panose="020B0604020202020204" pitchFamily="34" charset="0"/>
              </a:rPr>
              <a:t>(a) IBM offers all of its graduate employees training and development </a:t>
            </a:r>
            <a:r>
              <a:rPr lang="en-US" sz="2000" dirty="0" err="1" smtClean="0">
                <a:solidFill>
                  <a:srgbClr val="FF0000"/>
                </a:solidFill>
                <a:latin typeface="Arial" panose="020B0604020202020204" pitchFamily="34" charset="0"/>
                <a:cs typeface="Arial" panose="020B0604020202020204" pitchFamily="34" charset="0"/>
              </a:rPr>
              <a:t>programmes</a:t>
            </a:r>
            <a:r>
              <a:rPr lang="en-US" sz="2000" dirty="0" smtClean="0">
                <a:solidFill>
                  <a:srgbClr val="FF0000"/>
                </a:solidFill>
                <a:latin typeface="Arial" panose="020B0604020202020204" pitchFamily="34" charset="0"/>
                <a:cs typeface="Arial" panose="020B0604020202020204" pitchFamily="34" charset="0"/>
              </a:rPr>
              <a:t>, including </a:t>
            </a:r>
            <a:r>
              <a:rPr lang="en-US" sz="2000" dirty="0">
                <a:solidFill>
                  <a:srgbClr val="FF0000"/>
                </a:solidFill>
                <a:latin typeface="Arial" panose="020B0604020202020204" pitchFamily="34" charset="0"/>
                <a:cs typeface="Arial" panose="020B0604020202020204" pitchFamily="34" charset="0"/>
              </a:rPr>
              <a:t>a one-day induction </a:t>
            </a:r>
            <a:r>
              <a:rPr lang="en-US" sz="2000" dirty="0" smtClean="0">
                <a:solidFill>
                  <a:srgbClr val="FF0000"/>
                </a:solidFill>
                <a:latin typeface="Arial" panose="020B0604020202020204" pitchFamily="34" charset="0"/>
                <a:cs typeface="Arial" panose="020B0604020202020204" pitchFamily="34" charset="0"/>
              </a:rPr>
              <a:t>course.</a:t>
            </a:r>
            <a:br>
              <a:rPr lang="en-US" sz="2000" dirty="0" smtClean="0">
                <a:solidFill>
                  <a:srgbClr val="FF0000"/>
                </a:solidFill>
                <a:latin typeface="Arial" panose="020B0604020202020204" pitchFamily="34" charset="0"/>
                <a:cs typeface="Arial" panose="020B0604020202020204" pitchFamily="34" charset="0"/>
              </a:rPr>
            </a:br>
            <a:r>
              <a:rPr lang="en-US" sz="2000" dirty="0" smtClean="0">
                <a:solidFill>
                  <a:srgbClr val="FF0000"/>
                </a:solidFill>
                <a:latin typeface="Arial" panose="020B0604020202020204" pitchFamily="34" charset="0"/>
                <a:cs typeface="Arial" panose="020B0604020202020204" pitchFamily="34" charset="0"/>
              </a:rPr>
              <a:t>An </a:t>
            </a:r>
            <a:r>
              <a:rPr lang="en-US" sz="2000" dirty="0">
                <a:solidFill>
                  <a:srgbClr val="FF0000"/>
                </a:solidFill>
                <a:latin typeface="Arial" panose="020B0604020202020204" pitchFamily="34" charset="0"/>
                <a:cs typeface="Arial" panose="020B0604020202020204" pitchFamily="34" charset="0"/>
              </a:rPr>
              <a:t>induction course is most likely to involve</a:t>
            </a:r>
            <a:r>
              <a:rPr lang="en-US" sz="2000" dirty="0" smtClean="0">
                <a:solidFill>
                  <a:srgbClr val="FF0000"/>
                </a:solidFill>
                <a:latin typeface="Arial" panose="020B0604020202020204" pitchFamily="34" charset="0"/>
                <a:cs typeface="Arial" panose="020B0604020202020204" pitchFamily="34" charset="0"/>
              </a:rPr>
              <a:t>	(1)</a:t>
            </a:r>
          </a:p>
          <a:p>
            <a:pPr marL="804863" indent="-342900">
              <a:spcAft>
                <a:spcPts val="300"/>
              </a:spcAft>
              <a:buClr>
                <a:schemeClr val="accent6">
                  <a:lumMod val="50000"/>
                </a:schemeClr>
              </a:buClr>
              <a:buFont typeface="+mj-lt"/>
              <a:buAutoNum type="alphaUcPeriod"/>
              <a:tabLst>
                <a:tab pos="6259116" algn="r"/>
              </a:tabLst>
            </a:pPr>
            <a:r>
              <a:rPr lang="en-US" sz="2000" dirty="0">
                <a:solidFill>
                  <a:srgbClr val="FF0000"/>
                </a:solidFill>
                <a:latin typeface="Arial" panose="020B0604020202020204" pitchFamily="34" charset="0"/>
                <a:cs typeface="Arial" panose="020B0604020202020204" pitchFamily="34" charset="0"/>
              </a:rPr>
              <a:t>evening classes at college</a:t>
            </a:r>
          </a:p>
          <a:p>
            <a:pPr marL="804863" indent="-342900">
              <a:spcAft>
                <a:spcPts val="300"/>
              </a:spcAft>
              <a:buClr>
                <a:schemeClr val="accent6">
                  <a:lumMod val="50000"/>
                </a:schemeClr>
              </a:buClr>
              <a:buFont typeface="+mj-lt"/>
              <a:buAutoNum type="alphaUcPeriod"/>
              <a:tabLst>
                <a:tab pos="6259116" algn="r"/>
              </a:tabLst>
            </a:pPr>
            <a:r>
              <a:rPr lang="en-US" sz="2000" dirty="0">
                <a:solidFill>
                  <a:srgbClr val="FF0000"/>
                </a:solidFill>
                <a:latin typeface="Arial" panose="020B0604020202020204" pitchFamily="34" charset="0"/>
                <a:cs typeface="Arial" panose="020B0604020202020204" pitchFamily="34" charset="0"/>
              </a:rPr>
              <a:t>B meeting new colleagues</a:t>
            </a:r>
          </a:p>
          <a:p>
            <a:pPr marL="804863" indent="-342900">
              <a:spcAft>
                <a:spcPts val="300"/>
              </a:spcAft>
              <a:buClr>
                <a:schemeClr val="accent6">
                  <a:lumMod val="50000"/>
                </a:schemeClr>
              </a:buClr>
              <a:buFont typeface="+mj-lt"/>
              <a:buAutoNum type="alphaUcPeriod"/>
              <a:tabLst>
                <a:tab pos="6259116" algn="r"/>
              </a:tabLst>
            </a:pPr>
            <a:r>
              <a:rPr lang="en-US" sz="2000" dirty="0">
                <a:solidFill>
                  <a:srgbClr val="FF0000"/>
                </a:solidFill>
                <a:latin typeface="Arial" panose="020B0604020202020204" pitchFamily="34" charset="0"/>
                <a:cs typeface="Arial" panose="020B0604020202020204" pitchFamily="34" charset="0"/>
              </a:rPr>
              <a:t>C a job rotation </a:t>
            </a:r>
            <a:r>
              <a:rPr lang="en-US" sz="2000" dirty="0" err="1">
                <a:solidFill>
                  <a:srgbClr val="FF0000"/>
                </a:solidFill>
                <a:latin typeface="Arial" panose="020B0604020202020204" pitchFamily="34" charset="0"/>
                <a:cs typeface="Arial" panose="020B0604020202020204" pitchFamily="34" charset="0"/>
              </a:rPr>
              <a:t>programme</a:t>
            </a:r>
            <a:endParaRPr lang="en-US" sz="2000" dirty="0">
              <a:solidFill>
                <a:srgbClr val="FF0000"/>
              </a:solidFill>
              <a:latin typeface="Arial" panose="020B0604020202020204" pitchFamily="34" charset="0"/>
              <a:cs typeface="Arial" panose="020B0604020202020204" pitchFamily="34" charset="0"/>
            </a:endParaRPr>
          </a:p>
          <a:p>
            <a:pPr marL="804863" indent="-342900">
              <a:spcAft>
                <a:spcPts val="300"/>
              </a:spcAft>
              <a:buClr>
                <a:schemeClr val="accent6">
                  <a:lumMod val="50000"/>
                </a:schemeClr>
              </a:buClr>
              <a:buFont typeface="+mj-lt"/>
              <a:buAutoNum type="alphaUcPeriod"/>
              <a:tabLst>
                <a:tab pos="6259116" algn="r"/>
              </a:tabLst>
            </a:pPr>
            <a:r>
              <a:rPr lang="en-US" sz="2000" dirty="0">
                <a:solidFill>
                  <a:srgbClr val="FF0000"/>
                </a:solidFill>
                <a:latin typeface="Arial" panose="020B0604020202020204" pitchFamily="34" charset="0"/>
                <a:cs typeface="Arial" panose="020B0604020202020204" pitchFamily="34" charset="0"/>
              </a:rPr>
              <a:t>D a staff appraisal </a:t>
            </a:r>
            <a:r>
              <a:rPr lang="en-US" sz="2000" dirty="0" smtClean="0">
                <a:solidFill>
                  <a:srgbClr val="FF0000"/>
                </a:solidFill>
                <a:latin typeface="Arial" panose="020B0604020202020204" pitchFamily="34" charset="0"/>
                <a:cs typeface="Arial" panose="020B0604020202020204" pitchFamily="34" charset="0"/>
              </a:rPr>
              <a:t>meeting</a:t>
            </a:r>
          </a:p>
          <a:p>
            <a:pPr marL="461963">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Answer [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p>
          <a:p>
            <a:pPr>
              <a:spcAft>
                <a:spcPts val="300"/>
              </a:spcAft>
              <a:buClr>
                <a:schemeClr val="accent6">
                  <a:lumMod val="50000"/>
                </a:schemeClr>
              </a:buClr>
              <a:tabLst>
                <a:tab pos="6259116" algn="r"/>
              </a:tabLst>
            </a:pPr>
            <a:r>
              <a:rPr lang="en-US" sz="2000" dirty="0" smtClean="0">
                <a:solidFill>
                  <a:srgbClr val="FF0000"/>
                </a:solidFill>
                <a:latin typeface="Arial" panose="020B0604020202020204" pitchFamily="34" charset="0"/>
                <a:cs typeface="Arial" panose="020B0604020202020204" pitchFamily="34" charset="0"/>
              </a:rPr>
              <a:t>(b) Explain </a:t>
            </a:r>
            <a:r>
              <a:rPr lang="en-US" sz="2000" dirty="0">
                <a:solidFill>
                  <a:srgbClr val="FF0000"/>
                </a:solidFill>
                <a:latin typeface="Arial" panose="020B0604020202020204" pitchFamily="34" charset="0"/>
                <a:cs typeface="Arial" panose="020B0604020202020204" pitchFamily="34" charset="0"/>
              </a:rPr>
              <a:t>why this answer is correct</a:t>
            </a:r>
            <a:r>
              <a:rPr lang="en-US" sz="2000" dirty="0" smtClean="0">
                <a:solidFill>
                  <a:srgbClr val="FF0000"/>
                </a:solidFill>
                <a:latin typeface="Arial" panose="020B0604020202020204" pitchFamily="34" charset="0"/>
                <a:cs typeface="Arial" panose="020B0604020202020204" pitchFamily="34" charset="0"/>
              </a:rPr>
              <a:t>.</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                        (</a:t>
            </a:r>
            <a:r>
              <a:rPr lang="en-US" sz="2000" dirty="0">
                <a:solidFill>
                  <a:srgbClr val="FF0000"/>
                </a:solidFill>
                <a:latin typeface="Arial" panose="020B0604020202020204" pitchFamily="34" charset="0"/>
                <a:cs typeface="Arial" panose="020B0604020202020204" pitchFamily="34" charset="0"/>
              </a:rPr>
              <a:t>3</a:t>
            </a:r>
            <a:r>
              <a:rPr lang="en-US" sz="2000" dirty="0" smtClean="0">
                <a:solidFill>
                  <a:srgbClr val="FF0000"/>
                </a:solidFill>
                <a:latin typeface="Arial" panose="020B0604020202020204" pitchFamily="34" charset="0"/>
                <a:cs typeface="Arial" panose="020B0604020202020204" pitchFamily="34" charset="0"/>
              </a:rPr>
              <a:t>)</a:t>
            </a:r>
          </a:p>
          <a:p>
            <a:pPr>
              <a:spcAft>
                <a:spcPts val="300"/>
              </a:spcAft>
              <a:buClr>
                <a:schemeClr val="accent6">
                  <a:lumMod val="50000"/>
                </a:schemeClr>
              </a:buClr>
              <a:tabLst>
                <a:tab pos="6259116" algn="r"/>
              </a:tabLst>
            </a:pPr>
            <a:r>
              <a:rPr lang="en-US" sz="2000" dirty="0">
                <a:solidFill>
                  <a:srgbClr val="FF0000"/>
                </a:solidFill>
                <a:latin typeface="Arial" panose="020B0604020202020204" pitchFamily="34" charset="0"/>
                <a:cs typeface="Arial" panose="020B0604020202020204" pitchFamily="34" charset="0"/>
              </a:rPr>
              <a:t>___________________________________________________________</a:t>
            </a:r>
            <a:r>
              <a:rPr lang="en-US" sz="2000"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panose="020B0604020202020204" pitchFamily="34" charset="0"/>
                <a:cs typeface="Arial" panose="020B0604020202020204" pitchFamily="34" charset="0"/>
              </a:rPr>
              <a:t>(</a:t>
            </a:r>
            <a:r>
              <a:rPr lang="en-US" sz="2000" b="1" dirty="0">
                <a:solidFill>
                  <a:srgbClr val="FF0000"/>
                </a:solidFill>
                <a:latin typeface="Arial" panose="020B0604020202020204" pitchFamily="34" charset="0"/>
                <a:cs typeface="Arial" panose="020B0604020202020204" pitchFamily="34" charset="0"/>
              </a:rPr>
              <a:t>Total for Question </a:t>
            </a:r>
            <a:r>
              <a:rPr lang="en-US" sz="2000" b="1" dirty="0" smtClean="0">
                <a:solidFill>
                  <a:srgbClr val="FF0000"/>
                </a:solidFill>
                <a:latin typeface="Arial" panose="020B0604020202020204" pitchFamily="34" charset="0"/>
                <a:cs typeface="Arial" panose="020B0604020202020204" pitchFamily="34" charset="0"/>
              </a:rPr>
              <a:t>3 </a:t>
            </a:r>
            <a:r>
              <a:rPr lang="en-US" sz="2000" b="1" dirty="0">
                <a:solidFill>
                  <a:srgbClr val="FF0000"/>
                </a:solidFill>
                <a:latin typeface="Arial" panose="020B0604020202020204" pitchFamily="34" charset="0"/>
                <a:cs typeface="Arial" panose="020B0604020202020204" pitchFamily="34" charset="0"/>
              </a:rPr>
              <a:t>= 4 marks)</a:t>
            </a:r>
            <a:endParaRPr lang="en-US" sz="2000" dirty="0">
              <a:solidFill>
                <a:srgbClr val="FF0000"/>
              </a:solidFill>
              <a:latin typeface="Arial" panose="020B0604020202020204" pitchFamily="34" charset="0"/>
              <a:cs typeface="Arial" panose="020B0604020202020204" pitchFamily="34" charset="0"/>
            </a:endParaRPr>
          </a:p>
        </p:txBody>
      </p:sp>
      <p:sp>
        <p:nvSpPr>
          <p:cNvPr id="4" name="TextBox 3">
            <a:hlinkClick r:id="rId3" action="ppaction://hlinkfile"/>
          </p:cNvPr>
          <p:cNvSpPr txBox="1"/>
          <p:nvPr/>
        </p:nvSpPr>
        <p:spPr>
          <a:xfrm>
            <a:off x="8244408" y="154924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7519353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08175"/>
          </a:xfrm>
          <a:prstGeom prst="rect">
            <a:avLst/>
          </a:prstGeom>
        </p:spPr>
        <p:txBody>
          <a:bodyPr wrap="square">
            <a:spAutoFit/>
          </a:bodyPr>
          <a:lstStyle/>
          <a:p>
            <a:pPr marL="342900" indent="-342900">
              <a:spcAft>
                <a:spcPts val="400"/>
              </a:spcAft>
              <a:buClr>
                <a:schemeClr val="accent6">
                  <a:lumMod val="50000"/>
                </a:schemeClr>
              </a:buClr>
              <a:buFont typeface="+mj-lt"/>
              <a:buAutoNum type="arabicPeriod" startAt="11"/>
              <a:tabLst>
                <a:tab pos="8345488" algn="r"/>
              </a:tabLst>
            </a:pPr>
            <a:r>
              <a:rPr lang="en-US" sz="1660" dirty="0">
                <a:solidFill>
                  <a:srgbClr val="FF0000"/>
                </a:solidFill>
                <a:latin typeface="Arial" panose="020B0604020202020204" pitchFamily="34" charset="0"/>
                <a:cs typeface="Arial" panose="020B0604020202020204" pitchFamily="34" charset="0"/>
              </a:rPr>
              <a:t>Evaluate possible ways by which Tesco could reduce its labour costs</a:t>
            </a:r>
            <a:r>
              <a:rPr lang="en-US" sz="1660" dirty="0" smtClean="0">
                <a:solidFill>
                  <a:srgbClr val="FF0000"/>
                </a:solidFill>
                <a:latin typeface="Arial" panose="020B0604020202020204" pitchFamily="34" charset="0"/>
                <a:cs typeface="Arial" panose="020B0604020202020204" pitchFamily="34" charset="0"/>
              </a:rPr>
              <a:t>.	(14)</a:t>
            </a:r>
            <a:endParaRPr lang="en-US" sz="1660" dirty="0">
              <a:solidFill>
                <a:srgbClr val="FF0000"/>
              </a:solidFill>
              <a:latin typeface="Arial" panose="020B0604020202020204" pitchFamily="34" charset="0"/>
              <a:cs typeface="Arial" panose="020B0604020202020204" pitchFamily="34" charset="0"/>
            </a:endParaRPr>
          </a:p>
          <a:p>
            <a:pPr>
              <a:spcAft>
                <a:spcPts val="400"/>
              </a:spcAft>
              <a:buClr>
                <a:schemeClr val="accent6">
                  <a:lumMod val="50000"/>
                </a:schemeClr>
              </a:buClr>
              <a:tabLst>
                <a:tab pos="8345488" algn="r"/>
              </a:tabLst>
            </a:pPr>
            <a:r>
              <a:rPr lang="en-US" sz="1660" dirty="0" smtClean="0">
                <a:solidFill>
                  <a:srgbClr val="FF0000"/>
                </a:solidFill>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smtClean="0">
                <a:solidFill>
                  <a:srgbClr val="FF0000"/>
                </a:solidFill>
                <a:latin typeface="Arial" panose="020B0604020202020204" pitchFamily="34" charset="0"/>
                <a:cs typeface="Arial" panose="020B0604020202020204" pitchFamily="34" charset="0"/>
              </a:rPr>
              <a:t>(</a:t>
            </a:r>
            <a:r>
              <a:rPr lang="en-US" sz="1660" b="1" dirty="0">
                <a:solidFill>
                  <a:srgbClr val="FF0000"/>
                </a:solidFill>
                <a:latin typeface="Arial" panose="020B0604020202020204" pitchFamily="34" charset="0"/>
                <a:cs typeface="Arial" panose="020B0604020202020204" pitchFamily="34" charset="0"/>
              </a:rPr>
              <a:t>Total for Question </a:t>
            </a:r>
            <a:r>
              <a:rPr lang="en-US" sz="1660" b="1" dirty="0" smtClean="0">
                <a:solidFill>
                  <a:srgbClr val="FF0000"/>
                </a:solidFill>
                <a:latin typeface="Arial" panose="020B0604020202020204" pitchFamily="34" charset="0"/>
                <a:cs typeface="Arial" panose="020B0604020202020204" pitchFamily="34" charset="0"/>
              </a:rPr>
              <a:t>11 </a:t>
            </a:r>
            <a:r>
              <a:rPr lang="en-US" sz="1660" b="1" dirty="0">
                <a:solidFill>
                  <a:srgbClr val="FF0000"/>
                </a:solidFill>
                <a:latin typeface="Arial" panose="020B0604020202020204" pitchFamily="34" charset="0"/>
                <a:cs typeface="Arial" panose="020B0604020202020204" pitchFamily="34" charset="0"/>
              </a:rPr>
              <a:t>= </a:t>
            </a:r>
            <a:r>
              <a:rPr lang="en-US" sz="1660" b="1" dirty="0" smtClean="0">
                <a:solidFill>
                  <a:srgbClr val="FF0000"/>
                </a:solidFill>
                <a:latin typeface="Arial" panose="020B0604020202020204" pitchFamily="34" charset="0"/>
                <a:cs typeface="Arial" panose="020B0604020202020204" pitchFamily="34" charset="0"/>
              </a:rPr>
              <a:t>14 </a:t>
            </a:r>
            <a:r>
              <a:rPr lang="en-US" sz="1660" b="1" dirty="0">
                <a:solidFill>
                  <a:srgbClr val="FF0000"/>
                </a:solidFill>
                <a:latin typeface="Arial" panose="020B0604020202020204" pitchFamily="34" charset="0"/>
                <a:cs typeface="Arial" panose="020B0604020202020204" pitchFamily="34"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18 – Exam Questions – January 2016</a:t>
            </a:r>
            <a:endParaRPr lang="en-GB" sz="3200" dirty="0"/>
          </a:p>
        </p:txBody>
      </p:sp>
      <p:sp>
        <p:nvSpPr>
          <p:cNvPr id="4" name="TextBox 3">
            <a:hlinkClick r:id="rId3" action="ppaction://hlinkfile"/>
          </p:cNvPr>
          <p:cNvSpPr txBox="1"/>
          <p:nvPr/>
        </p:nvSpPr>
        <p:spPr>
          <a:xfrm>
            <a:off x="8244408" y="277337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2312440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632311"/>
          </a:xfrm>
          <a:prstGeom prst="rect">
            <a:avLst/>
          </a:prstGeom>
        </p:spPr>
        <p:txBody>
          <a:bodyPr wrap="square">
            <a:spAutoFit/>
          </a:bodyPr>
          <a:lstStyle/>
          <a:p>
            <a:pPr>
              <a:buClr>
                <a:schemeClr val="accent6">
                  <a:lumMod val="50000"/>
                </a:schemeClr>
              </a:buClr>
            </a:pPr>
            <a:r>
              <a:rPr lang="en-US" sz="2400" b="1" dirty="0" err="1">
                <a:solidFill>
                  <a:srgbClr val="002060"/>
                </a:solidFill>
              </a:rPr>
              <a:t>AgustaWestland</a:t>
            </a:r>
            <a:r>
              <a:rPr lang="en-US" sz="2400" b="1" dirty="0">
                <a:solidFill>
                  <a:srgbClr val="002060"/>
                </a:solidFill>
              </a:rPr>
              <a:t> sheds 10% of workforce</a:t>
            </a:r>
          </a:p>
          <a:p>
            <a:pPr marL="360363" indent="-360363">
              <a:buClr>
                <a:schemeClr val="accent6">
                  <a:lumMod val="50000"/>
                </a:schemeClr>
              </a:buClr>
              <a:buFont typeface="Wingdings 3" panose="05040102010807070707" pitchFamily="18" charset="2"/>
              <a:buChar char=""/>
            </a:pPr>
            <a:r>
              <a:rPr lang="en-US" sz="2400" dirty="0">
                <a:solidFill>
                  <a:srgbClr val="002060"/>
                </a:solidFill>
              </a:rPr>
              <a:t>The helicopter manufacturers needed to make 375 employees redundant. Cuts in </a:t>
            </a:r>
            <a:r>
              <a:rPr lang="en-US" sz="2400" dirty="0" err="1">
                <a:solidFill>
                  <a:srgbClr val="002060"/>
                </a:solidFill>
              </a:rPr>
              <a:t>defence</a:t>
            </a:r>
            <a:r>
              <a:rPr lang="en-US" sz="2400" dirty="0">
                <a:solidFill>
                  <a:srgbClr val="002060"/>
                </a:solidFill>
              </a:rPr>
              <a:t> spending worldwide were reducing the size of its market. The company employed 3600 people in the UK, but most were producing military helicopters. Delayed orders meant tough competition as they and other producers scrambled to get what work there was.</a:t>
            </a:r>
          </a:p>
          <a:p>
            <a:pPr marL="360363" indent="-360363">
              <a:buClr>
                <a:schemeClr val="accent6">
                  <a:lumMod val="50000"/>
                </a:schemeClr>
              </a:buClr>
              <a:buFont typeface="Wingdings 3" panose="05040102010807070707" pitchFamily="18" charset="2"/>
              <a:buChar char=""/>
            </a:pPr>
            <a:r>
              <a:rPr lang="en-US" sz="2400" dirty="0">
                <a:solidFill>
                  <a:srgbClr val="002060"/>
                </a:solidFill>
              </a:rPr>
              <a:t>Orders were still rising for civil helicopters, however. And there were hopes of more exports to come. Offshore oil exploration was creating some demand. So a restructuring process was required. </a:t>
            </a:r>
          </a:p>
        </p:txBody>
      </p:sp>
      <p:sp>
        <p:nvSpPr>
          <p:cNvPr id="6" name="Title 1"/>
          <p:cNvSpPr>
            <a:spLocks noGrp="1"/>
          </p:cNvSpPr>
          <p:nvPr>
            <p:ph type="title"/>
          </p:nvPr>
        </p:nvSpPr>
        <p:spPr>
          <a:xfrm>
            <a:off x="35496" y="72008"/>
            <a:ext cx="7704856" cy="548680"/>
          </a:xfrm>
        </p:spPr>
        <p:txBody>
          <a:bodyPr>
            <a:noAutofit/>
          </a:bodyPr>
          <a:lstStyle/>
          <a:p>
            <a:r>
              <a:rPr lang="en-GB" dirty="0" smtClean="0"/>
              <a:t>18.1 </a:t>
            </a:r>
            <a:r>
              <a:rPr lang="en-GB" dirty="0"/>
              <a:t>– Centralise or Decentralise</a:t>
            </a:r>
            <a:endParaRPr lang="en-GB" sz="40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1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66727" t="39452" r="5602" b="21174"/>
          <a:stretch/>
        </p:blipFill>
        <p:spPr>
          <a:xfrm>
            <a:off x="6732240" y="1196752"/>
            <a:ext cx="2088232" cy="1670586"/>
          </a:xfrm>
          <a:prstGeom prst="rect">
            <a:avLst/>
          </a:prstGeom>
        </p:spPr>
      </p:pic>
      <p:pic>
        <p:nvPicPr>
          <p:cNvPr id="14372" name="Picture 36" descr="Image result for AgustaWest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3079834"/>
            <a:ext cx="2088563" cy="1285270"/>
          </a:xfrm>
          <a:prstGeom prst="rect">
            <a:avLst/>
          </a:prstGeom>
          <a:noFill/>
          <a:extLst>
            <a:ext uri="{909E8E84-426E-40DD-AFC4-6F175D3DCCD1}">
              <a14:hiddenFill xmlns:a14="http://schemas.microsoft.com/office/drawing/2010/main">
                <a:solidFill>
                  <a:srgbClr val="FFFFFF"/>
                </a:solidFill>
              </a14:hiddenFill>
            </a:ext>
          </a:extLst>
        </p:spPr>
      </p:pic>
      <p:pic>
        <p:nvPicPr>
          <p:cNvPr id="14374" name="Picture 38" descr="Image result for AgustaWestlan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308" r="7037"/>
          <a:stretch/>
        </p:blipFill>
        <p:spPr bwMode="auto">
          <a:xfrm>
            <a:off x="6732240" y="4609430"/>
            <a:ext cx="2088232" cy="1339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429179"/>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40" dirty="0">
                <a:solidFill>
                  <a:srgbClr val="002060"/>
                </a:solidFill>
              </a:rPr>
              <a:t>In its announcement, the company said: "These steps... will place our UK operation on a strong footing and enable us to keep the skills needed for the UK to retain a viable helicopter capability... we are extending our capabilities in civil production and competing for export </a:t>
            </a:r>
            <a:r>
              <a:rPr lang="en-US" sz="2040" dirty="0" smtClean="0">
                <a:solidFill>
                  <a:srgbClr val="002060"/>
                </a:solidFill>
              </a:rPr>
              <a:t>programs</a:t>
            </a:r>
            <a:r>
              <a:rPr lang="en-US" sz="2040" dirty="0">
                <a:solidFill>
                  <a:srgbClr val="002060"/>
                </a:solidFill>
              </a:rPr>
              <a:t>, both areas where the government has shown considerable support; these are the keys to </a:t>
            </a:r>
            <a:r>
              <a:rPr lang="en-US" sz="2040" dirty="0" err="1">
                <a:solidFill>
                  <a:srgbClr val="002060"/>
                </a:solidFill>
              </a:rPr>
              <a:t>AgustaWestland's</a:t>
            </a:r>
            <a:r>
              <a:rPr lang="en-US" sz="2040" dirty="0">
                <a:solidFill>
                  <a:srgbClr val="002060"/>
                </a:solidFill>
              </a:rPr>
              <a:t> future."</a:t>
            </a:r>
          </a:p>
          <a:p>
            <a:pPr marL="360363" indent="-360363">
              <a:buClr>
                <a:schemeClr val="accent6">
                  <a:lumMod val="50000"/>
                </a:schemeClr>
              </a:buClr>
              <a:buFont typeface="Wingdings 3" panose="05040102010807070707" pitchFamily="18" charset="2"/>
              <a:buChar char=""/>
            </a:pPr>
            <a:r>
              <a:rPr lang="en-US" sz="2040" dirty="0" smtClean="0">
                <a:solidFill>
                  <a:srgbClr val="002060"/>
                </a:solidFill>
              </a:rPr>
              <a:t>Redundancies </a:t>
            </a:r>
            <a:r>
              <a:rPr lang="en-US" sz="2040" dirty="0">
                <a:solidFill>
                  <a:srgbClr val="002060"/>
                </a:solidFill>
              </a:rPr>
              <a:t>were announced about the same time at BAE systems. Other employers that wanted to recruit people with scarce skills hurried to get in touch with the redundant employees.</a:t>
            </a:r>
          </a:p>
          <a:p>
            <a:pPr>
              <a:buClr>
                <a:schemeClr val="accent6">
                  <a:lumMod val="50000"/>
                </a:schemeClr>
              </a:buClr>
            </a:pPr>
            <a:r>
              <a:rPr lang="en-US" sz="2040" b="1" dirty="0">
                <a:solidFill>
                  <a:srgbClr val="FF0000"/>
                </a:solidFill>
              </a:rPr>
              <a:t>Questions</a:t>
            </a:r>
          </a:p>
          <a:p>
            <a:pPr marL="457200" indent="-457200">
              <a:buClr>
                <a:schemeClr val="accent6">
                  <a:lumMod val="50000"/>
                </a:schemeClr>
              </a:buClr>
              <a:buFont typeface="+mj-lt"/>
              <a:buAutoNum type="arabicPeriod"/>
            </a:pPr>
            <a:r>
              <a:rPr lang="en-US" sz="2040" dirty="0" smtClean="0">
                <a:solidFill>
                  <a:srgbClr val="FF0000"/>
                </a:solidFill>
              </a:rPr>
              <a:t>Why </a:t>
            </a:r>
            <a:r>
              <a:rPr lang="en-US" sz="2040" dirty="0">
                <a:solidFill>
                  <a:srgbClr val="FF0000"/>
                </a:solidFill>
              </a:rPr>
              <a:t>would it be important to 'keep the skills needed'?</a:t>
            </a:r>
          </a:p>
          <a:p>
            <a:pPr marL="457200" indent="-457200">
              <a:buClr>
                <a:schemeClr val="accent6">
                  <a:lumMod val="50000"/>
                </a:schemeClr>
              </a:buClr>
              <a:buFont typeface="+mj-lt"/>
              <a:buAutoNum type="arabicPeriod"/>
            </a:pPr>
            <a:r>
              <a:rPr lang="en-US" sz="2040" dirty="0" smtClean="0">
                <a:solidFill>
                  <a:srgbClr val="FF0000"/>
                </a:solidFill>
              </a:rPr>
              <a:t>Skill </a:t>
            </a:r>
            <a:r>
              <a:rPr lang="en-US" sz="2040" dirty="0">
                <a:solidFill>
                  <a:srgbClr val="FF0000"/>
                </a:solidFill>
              </a:rPr>
              <a:t>shortages are often a problem for businesses. Give two reasons why this might be.</a:t>
            </a:r>
          </a:p>
        </p:txBody>
      </p:sp>
      <p:sp>
        <p:nvSpPr>
          <p:cNvPr id="6" name="Title 1"/>
          <p:cNvSpPr>
            <a:spLocks noGrp="1"/>
          </p:cNvSpPr>
          <p:nvPr>
            <p:ph type="title"/>
          </p:nvPr>
        </p:nvSpPr>
        <p:spPr>
          <a:xfrm>
            <a:off x="35496" y="72008"/>
            <a:ext cx="7704856" cy="548680"/>
          </a:xfrm>
        </p:spPr>
        <p:txBody>
          <a:bodyPr>
            <a:noAutofit/>
          </a:bodyPr>
          <a:lstStyle/>
          <a:p>
            <a:r>
              <a:rPr lang="en-GB" dirty="0" smtClean="0"/>
              <a:t>18.1 </a:t>
            </a:r>
            <a:r>
              <a:rPr lang="en-GB" dirty="0"/>
              <a:t>– Centralise or Decentralise</a:t>
            </a:r>
            <a:endParaRPr lang="en-GB" sz="40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1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a:srcRect l="66727" t="39452" r="5602" b="21174"/>
          <a:stretch/>
        </p:blipFill>
        <p:spPr>
          <a:xfrm>
            <a:off x="6732240" y="1196752"/>
            <a:ext cx="2088232" cy="1670586"/>
          </a:xfrm>
          <a:prstGeom prst="rect">
            <a:avLst/>
          </a:prstGeom>
        </p:spPr>
      </p:pic>
      <p:pic>
        <p:nvPicPr>
          <p:cNvPr id="8" name="Picture 36" descr="Image result for AgustaWest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3079834"/>
            <a:ext cx="2088563" cy="12852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8" descr="Image result for AgustaWestlan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308" r="7037"/>
          <a:stretch/>
        </p:blipFill>
        <p:spPr bwMode="auto">
          <a:xfrm>
            <a:off x="6732240" y="4609430"/>
            <a:ext cx="2088232" cy="1339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0954115"/>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purl.org/dc/elements/1.1/"/>
    <ds:schemaRef ds:uri="http://schemas.microsoft.com/office/2006/documentManagement/types"/>
    <ds:schemaRef ds:uri="http://purl.org/dc/dcmitype/"/>
    <ds:schemaRef ds:uri="http://www.w3.org/XML/1998/namespace"/>
    <ds:schemaRef ds:uri="http://schemas.microsoft.com/office/2006/metadata/propertie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66224</TotalTime>
  <Words>6825</Words>
  <Application>Microsoft Office PowerPoint</Application>
  <PresentationFormat>On-screen Show (4:3)</PresentationFormat>
  <Paragraphs>576</Paragraphs>
  <Slides>48</Slides>
  <Notes>48</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Lucida Sans Unicode</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18.1 – Centralise or Decentralise</vt:lpstr>
      <vt:lpstr>18.1 – Centralise or Decentralise</vt:lpstr>
      <vt:lpstr>18.1 – Redundancies and Recession</vt:lpstr>
      <vt:lpstr>18.1 – Redundancies and Recession</vt:lpstr>
      <vt:lpstr>18.1 – Redundancies and Recession</vt:lpstr>
      <vt:lpstr>18.1 – Is there A Vacancy?</vt:lpstr>
      <vt:lpstr>18.1 – Internal or External Candidates?</vt:lpstr>
      <vt:lpstr>18.1 – Internal or External Candidates?</vt:lpstr>
      <vt:lpstr>18.1 – Internal or External Candidates?</vt:lpstr>
      <vt:lpstr>18.1 – Internal or External Candidates?</vt:lpstr>
      <vt:lpstr>18.2 – The Recruitment Process</vt:lpstr>
      <vt:lpstr>18.2 – The Recruitment Process</vt:lpstr>
      <vt:lpstr>18.2 – The Recruitment Process</vt:lpstr>
      <vt:lpstr>18.3 – Aptitude or Skills?</vt:lpstr>
      <vt:lpstr>18.3 – Aptitude or Skills?</vt:lpstr>
      <vt:lpstr>18.3 – How Much Training</vt:lpstr>
      <vt:lpstr>18.3 – Forms of Training</vt:lpstr>
      <vt:lpstr>18.3 – Forms of Training</vt:lpstr>
      <vt:lpstr>18.4 – Labour Turnover</vt:lpstr>
      <vt:lpstr>18.4 – Labour Turnover</vt:lpstr>
      <vt:lpstr>18 – Exam Questions – January 2014</vt:lpstr>
      <vt:lpstr>18 – Exam Questions – January 2014</vt:lpstr>
      <vt:lpstr>18 – Exam Questions – January 2014</vt:lpstr>
      <vt:lpstr>18 – Exam Questions – January 2014</vt:lpstr>
      <vt:lpstr>18 – Exam Questions – January 2014</vt:lpstr>
      <vt:lpstr>18 – Exam Questions – January 2014</vt:lpstr>
      <vt:lpstr>18 – Exam Questions – January 2014</vt:lpstr>
      <vt:lpstr>18 – Exam Questions – January 2015</vt:lpstr>
      <vt:lpstr>18 – Exam Questions – January 2015</vt:lpstr>
      <vt:lpstr>18 – Exam Questions – January 2015</vt:lpstr>
      <vt:lpstr>18 – Exam Questions – January 2015</vt:lpstr>
      <vt:lpstr>18 – Exam Questions – January 2015</vt:lpstr>
      <vt:lpstr>18 – Exam Questions – January 2015</vt:lpstr>
      <vt:lpstr>18 – Exam Questions – January 2015</vt:lpstr>
      <vt:lpstr>18 – Exam Questions – January 2015</vt:lpstr>
      <vt:lpstr>18 – Exam Questions – June 2015</vt:lpstr>
      <vt:lpstr>18 – Exam Questions – June 2015</vt:lpstr>
      <vt:lpstr>18 – Exam Questions – June 2015</vt:lpstr>
      <vt:lpstr>18 – Exam Questions – June 2015</vt:lpstr>
      <vt:lpstr>18 – Exam Questions – June 2015</vt:lpstr>
      <vt:lpstr>18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18 – Recruitment and Training</dc:title>
  <dc:subject>eBusiness</dc:subject>
  <dc:creator>Enderoth</dc:creator>
  <cp:lastModifiedBy>Stephen Rafferty</cp:lastModifiedBy>
  <cp:revision>2266</cp:revision>
  <cp:lastPrinted>2014-01-22T18:25:48Z</cp:lastPrinted>
  <dcterms:created xsi:type="dcterms:W3CDTF">2008-03-12T11:01:44Z</dcterms:created>
  <dcterms:modified xsi:type="dcterms:W3CDTF">2018-08-02T18:08:30Z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